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9" r:id="rId5"/>
    <p:sldId id="263" r:id="rId6"/>
    <p:sldId id="264" r:id="rId7"/>
    <p:sldId id="265" r:id="rId8"/>
    <p:sldId id="266" r:id="rId9"/>
    <p:sldId id="279" r:id="rId10"/>
    <p:sldId id="267" r:id="rId11"/>
    <p:sldId id="280" r:id="rId12"/>
    <p:sldId id="271" r:id="rId13"/>
    <p:sldId id="281" r:id="rId14"/>
    <p:sldId id="268" r:id="rId15"/>
    <p:sldId id="270" r:id="rId16"/>
    <p:sldId id="272" r:id="rId17"/>
    <p:sldId id="273" r:id="rId18"/>
    <p:sldId id="274" r:id="rId19"/>
    <p:sldId id="275" r:id="rId20"/>
    <p:sldId id="278" r:id="rId21"/>
    <p:sldId id="276" r:id="rId22"/>
    <p:sldId id="277" r:id="rId23"/>
    <p:sldId id="258" r:id="rId2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4D9C"/>
    <a:srgbClr val="A144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80"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5FB0BE1-3D73-67AA-025E-E6D18AB8D3DB}"/>
              </a:ext>
            </a:extLst>
          </p:cNvPr>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a:extLst>
              <a:ext uri="{FF2B5EF4-FFF2-40B4-BE49-F238E27FC236}">
                <a16:creationId xmlns="" xmlns:a16="http://schemas.microsoft.com/office/drawing/2014/main" id="{9F9F5B25-F1C7-A0D5-B4BB-3D585B4FD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a:extLst>
              <a:ext uri="{FF2B5EF4-FFF2-40B4-BE49-F238E27FC236}">
                <a16:creationId xmlns="" xmlns:a16="http://schemas.microsoft.com/office/drawing/2014/main" id="{A3846A6D-193E-E97D-55E0-64586D40A091}"/>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51EA2F43-6693-D621-93DD-672D30F4428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11481074-0206-C3DB-D4FD-5B6C42125BD0}"/>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27355850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CC08B1F-C5BC-6D3E-5F97-7F0865FB6794}"/>
              </a:ext>
            </a:extLst>
          </p:cNvPr>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a:extLst>
              <a:ext uri="{FF2B5EF4-FFF2-40B4-BE49-F238E27FC236}">
                <a16:creationId xmlns="" xmlns:a16="http://schemas.microsoft.com/office/drawing/2014/main" id="{62886BBD-E2D2-DC71-208C-469DD6C6540C}"/>
              </a:ext>
            </a:extLst>
          </p:cNvPr>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a:extLst>
              <a:ext uri="{FF2B5EF4-FFF2-40B4-BE49-F238E27FC236}">
                <a16:creationId xmlns="" xmlns:a16="http://schemas.microsoft.com/office/drawing/2014/main" id="{2CA5FD22-BBC6-EEAF-7EA4-565C16D915A1}"/>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48F8F951-9F76-1D69-515C-AF71CB959E0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D05AFE3A-B1D1-2301-C648-325238128665}"/>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7869283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BEB527B8-3AA6-8E8D-EBB4-83D62948C62A}"/>
              </a:ext>
            </a:extLst>
          </p:cNvPr>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a:extLst>
              <a:ext uri="{FF2B5EF4-FFF2-40B4-BE49-F238E27FC236}">
                <a16:creationId xmlns="" xmlns:a16="http://schemas.microsoft.com/office/drawing/2014/main" id="{80BC173E-11A0-FA6D-362D-3DC3BED424BC}"/>
              </a:ext>
            </a:extLst>
          </p:cNvPr>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a:extLst>
              <a:ext uri="{FF2B5EF4-FFF2-40B4-BE49-F238E27FC236}">
                <a16:creationId xmlns="" xmlns:a16="http://schemas.microsoft.com/office/drawing/2014/main" id="{D43A3059-0B1E-4107-DFC6-2BDC6DD81FBC}"/>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88C64898-B593-64DF-51D5-B79D055FD0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2BCDDFD0-60F2-2C45-EAB7-2E25CCD6C305}"/>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16591337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CBE26A-ACD4-D062-46CD-819DD63BAB95}"/>
              </a:ext>
            </a:extLst>
          </p:cNvPr>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a:extLst>
              <a:ext uri="{FF2B5EF4-FFF2-40B4-BE49-F238E27FC236}">
                <a16:creationId xmlns="" xmlns:a16="http://schemas.microsoft.com/office/drawing/2014/main" id="{2F40B37B-A015-4AAE-CD9F-209C50C2E5BC}"/>
              </a:ext>
            </a:extLst>
          </p:cNvPr>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a:extLst>
              <a:ext uri="{FF2B5EF4-FFF2-40B4-BE49-F238E27FC236}">
                <a16:creationId xmlns="" xmlns:a16="http://schemas.microsoft.com/office/drawing/2014/main" id="{E0B0A67D-7224-E7B4-2199-DFC88A7BBC01}"/>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ABD97E8B-D087-E195-7B24-12C35361CBD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7277D021-6273-BACD-9DB2-E58433C9A71F}"/>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4219737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9B818DF-D4AA-2867-E8DA-881D1C56D448}"/>
              </a:ext>
            </a:extLst>
          </p:cNvPr>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a:extLst>
              <a:ext uri="{FF2B5EF4-FFF2-40B4-BE49-F238E27FC236}">
                <a16:creationId xmlns="" xmlns:a16="http://schemas.microsoft.com/office/drawing/2014/main" id="{3824B4C1-A608-F463-3D9F-C300FE037C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a:extLst>
              <a:ext uri="{FF2B5EF4-FFF2-40B4-BE49-F238E27FC236}">
                <a16:creationId xmlns="" xmlns:a16="http://schemas.microsoft.com/office/drawing/2014/main" id="{3945497D-77DF-7DAD-A9E4-A1F098BD7AC1}"/>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A9A19E47-F574-00E0-8DA4-8395F7F2294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387325A4-407C-0452-44D6-5C61076B38B1}"/>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24936548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4B57743-4701-37FF-BAE9-F429D4884F4D}"/>
              </a:ext>
            </a:extLst>
          </p:cNvPr>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a:extLst>
              <a:ext uri="{FF2B5EF4-FFF2-40B4-BE49-F238E27FC236}">
                <a16:creationId xmlns="" xmlns:a16="http://schemas.microsoft.com/office/drawing/2014/main" id="{A08C4D01-137A-0E8E-536D-517E307700C7}"/>
              </a:ext>
            </a:extLst>
          </p:cNvPr>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a:extLst>
              <a:ext uri="{FF2B5EF4-FFF2-40B4-BE49-F238E27FC236}">
                <a16:creationId xmlns="" xmlns:a16="http://schemas.microsoft.com/office/drawing/2014/main" id="{0439B27E-76B4-58E2-60D5-2B8D49F4C612}"/>
              </a:ext>
            </a:extLst>
          </p:cNvPr>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a:extLst>
              <a:ext uri="{FF2B5EF4-FFF2-40B4-BE49-F238E27FC236}">
                <a16:creationId xmlns="" xmlns:a16="http://schemas.microsoft.com/office/drawing/2014/main" id="{29DF86BB-6351-03B8-FBB3-A28F2BDFAC43}"/>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6" name="Marcador de pie de página 5">
            <a:extLst>
              <a:ext uri="{FF2B5EF4-FFF2-40B4-BE49-F238E27FC236}">
                <a16:creationId xmlns="" xmlns:a16="http://schemas.microsoft.com/office/drawing/2014/main" id="{288404D9-29E3-217D-488D-EA072D45DF6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DDE1D311-52E1-3048-DAAE-FBD0180B6C28}"/>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34014614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3C2DDA1-A10D-5DAE-4F1E-BF22ABBEAB09}"/>
              </a:ext>
            </a:extLst>
          </p:cNvPr>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a:extLst>
              <a:ext uri="{FF2B5EF4-FFF2-40B4-BE49-F238E27FC236}">
                <a16:creationId xmlns="" xmlns:a16="http://schemas.microsoft.com/office/drawing/2014/main" id="{EF936B64-44D0-1538-0E83-E27099E70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a:extLst>
              <a:ext uri="{FF2B5EF4-FFF2-40B4-BE49-F238E27FC236}">
                <a16:creationId xmlns="" xmlns:a16="http://schemas.microsoft.com/office/drawing/2014/main" id="{C395375C-12FC-21CD-11B1-DDDFCD98771C}"/>
              </a:ext>
            </a:extLst>
          </p:cNvPr>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a:extLst>
              <a:ext uri="{FF2B5EF4-FFF2-40B4-BE49-F238E27FC236}">
                <a16:creationId xmlns="" xmlns:a16="http://schemas.microsoft.com/office/drawing/2014/main" id="{3D321B68-87F9-6EC8-6169-0D55A801C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a:extLst>
              <a:ext uri="{FF2B5EF4-FFF2-40B4-BE49-F238E27FC236}">
                <a16:creationId xmlns="" xmlns:a16="http://schemas.microsoft.com/office/drawing/2014/main" id="{243E1C7E-05F4-21CE-873C-E0A885B9018B}"/>
              </a:ext>
            </a:extLst>
          </p:cNvPr>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a:extLst>
              <a:ext uri="{FF2B5EF4-FFF2-40B4-BE49-F238E27FC236}">
                <a16:creationId xmlns="" xmlns:a16="http://schemas.microsoft.com/office/drawing/2014/main" id="{460620E1-63E5-CB7F-3909-AB2B689E8FA8}"/>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8" name="Marcador de pie de página 7">
            <a:extLst>
              <a:ext uri="{FF2B5EF4-FFF2-40B4-BE49-F238E27FC236}">
                <a16:creationId xmlns="" xmlns:a16="http://schemas.microsoft.com/office/drawing/2014/main" id="{1A2B8E52-20D2-B945-DAEC-1C81BFF2BFF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 xmlns:a16="http://schemas.microsoft.com/office/drawing/2014/main" id="{1320A106-A918-FA72-A5B6-955705D3383F}"/>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42676268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2DB0CB2-9920-714D-028A-9B96C1C33E90}"/>
              </a:ext>
            </a:extLst>
          </p:cNvPr>
          <p:cNvSpPr>
            <a:spLocks noGrp="1"/>
          </p:cNvSpPr>
          <p:nvPr>
            <p:ph type="title"/>
          </p:nvPr>
        </p:nvSpPr>
        <p:spPr/>
        <p:txBody>
          <a:bodyPr/>
          <a:lstStyle/>
          <a:p>
            <a:r>
              <a:rPr lang="es-ES" smtClean="0"/>
              <a:t>Haga clic para modificar el estilo de título del patrón</a:t>
            </a:r>
            <a:endParaRPr lang="es-MX"/>
          </a:p>
        </p:txBody>
      </p:sp>
      <p:sp>
        <p:nvSpPr>
          <p:cNvPr id="3" name="Marcador de fecha 2">
            <a:extLst>
              <a:ext uri="{FF2B5EF4-FFF2-40B4-BE49-F238E27FC236}">
                <a16:creationId xmlns="" xmlns:a16="http://schemas.microsoft.com/office/drawing/2014/main" id="{8D0201F3-AA97-DE40-A91F-012292809AF9}"/>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4" name="Marcador de pie de página 3">
            <a:extLst>
              <a:ext uri="{FF2B5EF4-FFF2-40B4-BE49-F238E27FC236}">
                <a16:creationId xmlns="" xmlns:a16="http://schemas.microsoft.com/office/drawing/2014/main" id="{0084CF90-F707-F6A9-AA6C-C726EEACD3CB}"/>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 xmlns:a16="http://schemas.microsoft.com/office/drawing/2014/main" id="{C1F5EBD4-DBFB-1566-4E76-F945796E0307}"/>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30891675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DBC7E769-B132-88E2-AB00-299BE12235FB}"/>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3" name="Marcador de pie de página 2">
            <a:extLst>
              <a:ext uri="{FF2B5EF4-FFF2-40B4-BE49-F238E27FC236}">
                <a16:creationId xmlns="" xmlns:a16="http://schemas.microsoft.com/office/drawing/2014/main" id="{0D22F45E-EDDF-2473-C510-BE571129E867}"/>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 xmlns:a16="http://schemas.microsoft.com/office/drawing/2014/main" id="{67A7E2CF-B81D-D50E-8319-FA14BE19A51F}"/>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1536115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AB6F01-771C-9E3D-9762-94D94E877265}"/>
              </a:ext>
            </a:extLst>
          </p:cNvPr>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a:extLst>
              <a:ext uri="{FF2B5EF4-FFF2-40B4-BE49-F238E27FC236}">
                <a16:creationId xmlns="" xmlns:a16="http://schemas.microsoft.com/office/drawing/2014/main" id="{30EE1E8E-CC7D-1709-C05F-2CA72CC7A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a:extLst>
              <a:ext uri="{FF2B5EF4-FFF2-40B4-BE49-F238E27FC236}">
                <a16:creationId xmlns="" xmlns:a16="http://schemas.microsoft.com/office/drawing/2014/main" id="{74C4C132-8D04-E92E-3BCC-8FCD25254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a:extLst>
              <a:ext uri="{FF2B5EF4-FFF2-40B4-BE49-F238E27FC236}">
                <a16:creationId xmlns="" xmlns:a16="http://schemas.microsoft.com/office/drawing/2014/main" id="{F31B4B18-10B4-8E99-0520-84FD798443A4}"/>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6" name="Marcador de pie de página 5">
            <a:extLst>
              <a:ext uri="{FF2B5EF4-FFF2-40B4-BE49-F238E27FC236}">
                <a16:creationId xmlns="" xmlns:a16="http://schemas.microsoft.com/office/drawing/2014/main" id="{9ADFE545-69C2-FA20-8473-AAAD921FEBB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EAA64E1A-B743-93B6-16DF-EBA26AD551D6}"/>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23079742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DB4A625-F9BD-8F77-18E9-D40D783D054E}"/>
              </a:ext>
            </a:extLst>
          </p:cNvPr>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a:extLst>
              <a:ext uri="{FF2B5EF4-FFF2-40B4-BE49-F238E27FC236}">
                <a16:creationId xmlns="" xmlns:a16="http://schemas.microsoft.com/office/drawing/2014/main" id="{04221833-0A12-289D-4700-6F3CD6990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Marcador de texto 3">
            <a:extLst>
              <a:ext uri="{FF2B5EF4-FFF2-40B4-BE49-F238E27FC236}">
                <a16:creationId xmlns="" xmlns:a16="http://schemas.microsoft.com/office/drawing/2014/main" id="{D6811D5F-7A9D-E037-E2A2-FB0F6F4BC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a:extLst>
              <a:ext uri="{FF2B5EF4-FFF2-40B4-BE49-F238E27FC236}">
                <a16:creationId xmlns="" xmlns:a16="http://schemas.microsoft.com/office/drawing/2014/main" id="{E3E1B80F-16B9-14DD-7BFC-E25944432550}"/>
              </a:ext>
            </a:extLst>
          </p:cNvPr>
          <p:cNvSpPr>
            <a:spLocks noGrp="1"/>
          </p:cNvSpPr>
          <p:nvPr>
            <p:ph type="dt" sz="half" idx="10"/>
          </p:nvPr>
        </p:nvSpPr>
        <p:spPr/>
        <p:txBody>
          <a:bodyPr/>
          <a:lstStyle/>
          <a:p>
            <a:fld id="{A9B5DB3E-418E-459E-B02D-E964E45ED330}" type="datetimeFigureOut">
              <a:rPr lang="es-MX" smtClean="0"/>
              <a:t>24/10/2022</a:t>
            </a:fld>
            <a:endParaRPr lang="es-MX"/>
          </a:p>
        </p:txBody>
      </p:sp>
      <p:sp>
        <p:nvSpPr>
          <p:cNvPr id="6" name="Marcador de pie de página 5">
            <a:extLst>
              <a:ext uri="{FF2B5EF4-FFF2-40B4-BE49-F238E27FC236}">
                <a16:creationId xmlns="" xmlns:a16="http://schemas.microsoft.com/office/drawing/2014/main" id="{5BD59089-EF74-2AD6-D9A3-35B82A64F32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395A5266-6B80-5B5C-624B-F29705BE756E}"/>
              </a:ext>
            </a:extLst>
          </p:cNvPr>
          <p:cNvSpPr>
            <a:spLocks noGrp="1"/>
          </p:cNvSpPr>
          <p:nvPr>
            <p:ph type="sldNum" sz="quarter" idx="12"/>
          </p:nvPr>
        </p:nvSpPr>
        <p:spPr/>
        <p:txBody>
          <a:bodyPr/>
          <a:lstStyle/>
          <a:p>
            <a:fld id="{CB4CC4B4-7F19-4BBB-9A1C-0689085AE9F4}" type="slidenum">
              <a:rPr lang="es-MX" smtClean="0"/>
              <a:t>‹Nº›</a:t>
            </a:fld>
            <a:endParaRPr lang="es-MX"/>
          </a:p>
        </p:txBody>
      </p:sp>
    </p:spTree>
    <p:extLst>
      <p:ext uri="{BB962C8B-B14F-4D97-AF65-F5344CB8AC3E}">
        <p14:creationId xmlns:p14="http://schemas.microsoft.com/office/powerpoint/2010/main" val="39757926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200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F6D6FB17-DE6B-A6C4-0738-BECCD64DA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 xmlns:a16="http://schemas.microsoft.com/office/drawing/2014/main" id="{C21283D5-103B-4F05-CF40-628CFC380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 xmlns:a16="http://schemas.microsoft.com/office/drawing/2014/main" id="{0B17F406-2D84-7F16-7BD8-224A65C73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5DB3E-418E-459E-B02D-E964E45ED330}" type="datetimeFigureOut">
              <a:rPr lang="es-MX" smtClean="0"/>
              <a:t>24/10/2022</a:t>
            </a:fld>
            <a:endParaRPr lang="es-MX"/>
          </a:p>
        </p:txBody>
      </p:sp>
      <p:sp>
        <p:nvSpPr>
          <p:cNvPr id="5" name="Marcador de pie de página 4">
            <a:extLst>
              <a:ext uri="{FF2B5EF4-FFF2-40B4-BE49-F238E27FC236}">
                <a16:creationId xmlns="" xmlns:a16="http://schemas.microsoft.com/office/drawing/2014/main" id="{06D1965A-3100-1AE1-DCF2-48C3F68DE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 xmlns:a16="http://schemas.microsoft.com/office/drawing/2014/main" id="{5E8652FC-D06C-0877-1292-FAA200E3A1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C4B4-7F19-4BBB-9A1C-0689085AE9F4}" type="slidenum">
              <a:rPr lang="es-MX" smtClean="0"/>
              <a:t>‹Nº›</a:t>
            </a:fld>
            <a:endParaRPr lang="es-MX"/>
          </a:p>
        </p:txBody>
      </p:sp>
    </p:spTree>
    <p:extLst>
      <p:ext uri="{BB962C8B-B14F-4D97-AF65-F5344CB8AC3E}">
        <p14:creationId xmlns:p14="http://schemas.microsoft.com/office/powerpoint/2010/main" val="3092838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slide" Target="slide21.xml"/><Relationship Id="rId4" Type="http://schemas.openxmlformats.org/officeDocument/2006/relationships/slide" Target="slide1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28000" b="-2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 xmlns:a16="http://schemas.microsoft.com/office/drawing/2014/main" id="{756C4415-1C33-3C7B-E894-F9DA85A53E19}"/>
              </a:ext>
            </a:extLst>
          </p:cNvPr>
          <p:cNvSpPr txBox="1"/>
          <p:nvPr/>
        </p:nvSpPr>
        <p:spPr>
          <a:xfrm>
            <a:off x="705282" y="3136612"/>
            <a:ext cx="11332389" cy="584775"/>
          </a:xfrm>
          <a:prstGeom prst="rect">
            <a:avLst/>
          </a:prstGeom>
          <a:noFill/>
        </p:spPr>
        <p:txBody>
          <a:bodyPr wrap="square" rtlCol="0">
            <a:spAutoFit/>
          </a:bodyPr>
          <a:lstStyle/>
          <a:p>
            <a:r>
              <a:rPr lang="es-MX" sz="3200" dirty="0" smtClean="0">
                <a:solidFill>
                  <a:schemeClr val="bg2"/>
                </a:solidFill>
                <a:latin typeface="Arial" panose="020B0604020202020204" pitchFamily="34" charset="0"/>
                <a:cs typeface="Arial" panose="020B0604020202020204" pitchFamily="34" charset="0"/>
              </a:rPr>
              <a:t>Situación </a:t>
            </a:r>
            <a:r>
              <a:rPr lang="es-MX" sz="3200" dirty="0">
                <a:solidFill>
                  <a:schemeClr val="bg2"/>
                </a:solidFill>
                <a:latin typeface="Arial" panose="020B0604020202020204" pitchFamily="34" charset="0"/>
                <a:cs typeface="Arial" panose="020B0604020202020204" pitchFamily="34" charset="0"/>
              </a:rPr>
              <a:t>A</a:t>
            </a:r>
            <a:r>
              <a:rPr lang="es-MX" sz="3200" dirty="0" smtClean="0">
                <a:solidFill>
                  <a:schemeClr val="bg2"/>
                </a:solidFill>
                <a:latin typeface="Arial" panose="020B0604020202020204" pitchFamily="34" charset="0"/>
                <a:cs typeface="Arial" panose="020B0604020202020204" pitchFamily="34" charset="0"/>
              </a:rPr>
              <a:t>ctual y Perspectivas: SITEUR</a:t>
            </a:r>
            <a:endParaRPr lang="es-MX" sz="3200" dirty="0">
              <a:solidFill>
                <a:schemeClr val="bg2"/>
              </a:solidFill>
              <a:latin typeface="Arial" panose="020B0604020202020204" pitchFamily="34" charset="0"/>
              <a:cs typeface="Arial" panose="020B0604020202020204" pitchFamily="34" charset="0"/>
            </a:endParaRPr>
          </a:p>
        </p:txBody>
      </p:sp>
      <p:cxnSp>
        <p:nvCxnSpPr>
          <p:cNvPr id="7" name="Conector recto 6">
            <a:extLst>
              <a:ext uri="{FF2B5EF4-FFF2-40B4-BE49-F238E27FC236}">
                <a16:creationId xmlns="" xmlns:a16="http://schemas.microsoft.com/office/drawing/2014/main" id="{A52A2B69-89BB-F45C-E70C-F121D09A2FDF}"/>
              </a:ext>
            </a:extLst>
          </p:cNvPr>
          <p:cNvCxnSpPr/>
          <p:nvPr/>
        </p:nvCxnSpPr>
        <p:spPr>
          <a:xfrm>
            <a:off x="334661" y="3755326"/>
            <a:ext cx="11582400" cy="0"/>
          </a:xfrm>
          <a:prstGeom prst="line">
            <a:avLst/>
          </a:prstGeom>
          <a:ln w="57150"/>
        </p:spPr>
        <p:style>
          <a:lnRef idx="3">
            <a:schemeClr val="accent3"/>
          </a:lnRef>
          <a:fillRef idx="0">
            <a:schemeClr val="accent3"/>
          </a:fillRef>
          <a:effectRef idx="2">
            <a:schemeClr val="accent3"/>
          </a:effectRef>
          <a:fontRef idx="minor">
            <a:schemeClr val="tx1"/>
          </a:fontRef>
        </p:style>
      </p:cxnSp>
      <p:sp>
        <p:nvSpPr>
          <p:cNvPr id="8" name="CuadroTexto 7">
            <a:extLst>
              <a:ext uri="{FF2B5EF4-FFF2-40B4-BE49-F238E27FC236}">
                <a16:creationId xmlns="" xmlns:a16="http://schemas.microsoft.com/office/drawing/2014/main" id="{43176D52-FB07-AB37-A47C-3F1777F038EF}"/>
              </a:ext>
            </a:extLst>
          </p:cNvPr>
          <p:cNvSpPr txBox="1"/>
          <p:nvPr/>
        </p:nvSpPr>
        <p:spPr>
          <a:xfrm>
            <a:off x="702937" y="4408317"/>
            <a:ext cx="8621486" cy="400110"/>
          </a:xfrm>
          <a:prstGeom prst="rect">
            <a:avLst/>
          </a:prstGeom>
          <a:noFill/>
        </p:spPr>
        <p:txBody>
          <a:bodyPr wrap="square" rtlCol="0">
            <a:spAutoFit/>
          </a:bodyPr>
          <a:lstStyle/>
          <a:p>
            <a:r>
              <a:rPr lang="es-MX" sz="2000" dirty="0" smtClean="0">
                <a:solidFill>
                  <a:schemeClr val="bg2"/>
                </a:solidFill>
                <a:latin typeface="Arial" panose="020B0604020202020204" pitchFamily="34" charset="0"/>
                <a:cs typeface="Arial" panose="020B0604020202020204" pitchFamily="34" charset="0"/>
              </a:rPr>
              <a:t>Sistema de Tren Eléctrico Urbano SITEUR</a:t>
            </a:r>
            <a:endParaRPr lang="es-MX" sz="2000" dirty="0">
              <a:solidFill>
                <a:schemeClr val="bg2"/>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 xmlns:a16="http://schemas.microsoft.com/office/drawing/2014/main" id="{76E336AD-63C4-EE5C-9B0D-8F8FECB03580}"/>
              </a:ext>
            </a:extLst>
          </p:cNvPr>
          <p:cNvSpPr txBox="1"/>
          <p:nvPr/>
        </p:nvSpPr>
        <p:spPr>
          <a:xfrm>
            <a:off x="702938" y="3781384"/>
            <a:ext cx="9888429" cy="584775"/>
          </a:xfrm>
          <a:prstGeom prst="rect">
            <a:avLst/>
          </a:prstGeom>
          <a:noFill/>
        </p:spPr>
        <p:txBody>
          <a:bodyPr wrap="square" rtlCol="0">
            <a:spAutoFit/>
          </a:bodyPr>
          <a:lstStyle/>
          <a:p>
            <a:r>
              <a:rPr lang="es-MX" sz="3200" dirty="0" smtClean="0">
                <a:solidFill>
                  <a:schemeClr val="bg2"/>
                </a:solidFill>
                <a:latin typeface="Arial" panose="020B0604020202020204" pitchFamily="34" charset="0"/>
                <a:cs typeface="Arial" panose="020B0604020202020204" pitchFamily="34" charset="0"/>
              </a:rPr>
              <a:t>Ing. Juan Carlos Holguín Aguirre</a:t>
            </a:r>
            <a:endParaRPr lang="es-MX" sz="3200" dirty="0">
              <a:solidFill>
                <a:schemeClr val="bg2"/>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842C2A0B-15B0-F6E5-09B3-283F27817EBC}"/>
              </a:ext>
            </a:extLst>
          </p:cNvPr>
          <p:cNvSpPr txBox="1"/>
          <p:nvPr/>
        </p:nvSpPr>
        <p:spPr>
          <a:xfrm>
            <a:off x="334661" y="6094094"/>
            <a:ext cx="3265066" cy="400110"/>
          </a:xfrm>
          <a:prstGeom prst="rect">
            <a:avLst/>
          </a:prstGeom>
          <a:noFill/>
        </p:spPr>
        <p:txBody>
          <a:bodyPr wrap="square" rtlCol="0">
            <a:spAutoFit/>
          </a:bodyPr>
          <a:lstStyle/>
          <a:p>
            <a:pPr algn="ctr"/>
            <a:r>
              <a:rPr lang="es-MX" sz="2000" dirty="0">
                <a:solidFill>
                  <a:schemeClr val="bg2"/>
                </a:solidFill>
                <a:latin typeface="Arial" panose="020B0604020202020204" pitchFamily="34" charset="0"/>
                <a:cs typeface="Arial" panose="020B0604020202020204" pitchFamily="34" charset="0"/>
              </a:rPr>
              <a:t>25 / 26 de octubre de 2022</a:t>
            </a:r>
          </a:p>
        </p:txBody>
      </p:sp>
      <p:pic>
        <p:nvPicPr>
          <p:cNvPr id="12" name="Imagen 11" descr="Un dibujo con letras&#10;&#10;Descripción generada automáticamente con confianza media">
            <a:extLst>
              <a:ext uri="{FF2B5EF4-FFF2-40B4-BE49-F238E27FC236}">
                <a16:creationId xmlns="" xmlns:a16="http://schemas.microsoft.com/office/drawing/2014/main" id="{56AB6DFB-DD33-FA2C-B9E3-5F87D41E5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8784" y="5913129"/>
            <a:ext cx="3508555" cy="762039"/>
          </a:xfrm>
          <a:prstGeom prst="rect">
            <a:avLst/>
          </a:prstGeom>
        </p:spPr>
      </p:pic>
      <p:pic>
        <p:nvPicPr>
          <p:cNvPr id="14" name="Imagen 13" descr="Logotipo&#10;&#10;Descripción generada automáticamente">
            <a:extLst>
              <a:ext uri="{FF2B5EF4-FFF2-40B4-BE49-F238E27FC236}">
                <a16:creationId xmlns="" xmlns:a16="http://schemas.microsoft.com/office/drawing/2014/main" id="{B2572C61-AC0A-2938-0382-D379FA7E7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709" y="207657"/>
            <a:ext cx="2745352" cy="774247"/>
          </a:xfrm>
          <a:prstGeom prst="rect">
            <a:avLst/>
          </a:prstGeom>
        </p:spPr>
      </p:pic>
    </p:spTree>
    <p:extLst>
      <p:ext uri="{BB962C8B-B14F-4D97-AF65-F5344CB8AC3E}">
        <p14:creationId xmlns:p14="http://schemas.microsoft.com/office/powerpoint/2010/main" val="38117882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g133ae313096_0_16"/>
          <p:cNvSpPr txBox="1">
            <a:spLocks/>
          </p:cNvSpPr>
          <p:nvPr/>
        </p:nvSpPr>
        <p:spPr>
          <a:xfrm>
            <a:off x="-959068" y="-60222"/>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71;g133ae313096_0_16"/>
          <p:cNvSpPr txBox="1">
            <a:spLocks/>
          </p:cNvSpPr>
          <p:nvPr/>
        </p:nvSpPr>
        <p:spPr>
          <a:xfrm>
            <a:off x="438806" y="734169"/>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Puesta en operación de Mi Macro Periférico</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sp>
        <p:nvSpPr>
          <p:cNvPr id="4" name="Forma libre: forma 8">
            <a:extLst>
              <a:ext uri="{FF2B5EF4-FFF2-40B4-BE49-F238E27FC236}">
                <a16:creationId xmlns:a16="http://schemas.microsoft.com/office/drawing/2014/main" xmlns="" id="{F09A7424-F12E-EC66-0212-AE17119A1B73}"/>
              </a:ext>
            </a:extLst>
          </p:cNvPr>
          <p:cNvSpPr/>
          <p:nvPr/>
        </p:nvSpPr>
        <p:spPr>
          <a:xfrm>
            <a:off x="9144000" y="1206528"/>
            <a:ext cx="2578563" cy="1325700"/>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Mi Macro Periférico</a:t>
            </a:r>
          </a:p>
          <a:p>
            <a:pPr marL="114300" lvl="1" indent="-114300" defTabSz="577850">
              <a:lnSpc>
                <a:spcPct val="90000"/>
              </a:lnSpc>
              <a:spcBef>
                <a:spcPct val="0"/>
              </a:spcBef>
              <a:spcAft>
                <a:spcPct val="15000"/>
              </a:spcAft>
              <a:buChar char="•"/>
            </a:pPr>
            <a:r>
              <a:rPr lang="es-MX" sz="1600" dirty="0">
                <a:solidFill>
                  <a:schemeClr val="bg2"/>
                </a:solidFill>
              </a:rPr>
              <a:t>Inaugurada en </a:t>
            </a:r>
            <a:r>
              <a:rPr lang="es-MX" sz="1600" dirty="0" smtClean="0">
                <a:solidFill>
                  <a:schemeClr val="bg2"/>
                </a:solidFill>
              </a:rPr>
              <a:t>2021</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41.6 </a:t>
            </a:r>
            <a:r>
              <a:rPr lang="es-MX" sz="1600" dirty="0" smtClean="0">
                <a:solidFill>
                  <a:schemeClr val="bg2"/>
                </a:solidFill>
              </a:rPr>
              <a:t>km</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42 estaciones</a:t>
            </a:r>
          </a:p>
        </p:txBody>
      </p:sp>
      <p:pic>
        <p:nvPicPr>
          <p:cNvPr id="7" name="Imagen 6" descr="Una estación de tren&#10;&#10;Descripción generada automáticamente con confianza media">
            <a:extLst>
              <a:ext uri="{FF2B5EF4-FFF2-40B4-BE49-F238E27FC236}">
                <a16:creationId xmlns:a16="http://schemas.microsoft.com/office/drawing/2014/main" xmlns="" id="{8B418A98-38F6-A89A-4B11-F214CE384AA7}"/>
              </a:ext>
            </a:extLst>
          </p:cNvPr>
          <p:cNvPicPr>
            <a:picLocks noChangeAspect="1"/>
          </p:cNvPicPr>
          <p:nvPr/>
        </p:nvPicPr>
        <p:blipFill>
          <a:blip r:embed="rId2">
            <a:alphaModFix/>
          </a:blip>
          <a:stretch>
            <a:fillRect/>
          </a:stretch>
        </p:blipFill>
        <p:spPr>
          <a:xfrm>
            <a:off x="8224698" y="2624619"/>
            <a:ext cx="3719795" cy="2362809"/>
          </a:xfrm>
          <a:prstGeom prst="rect">
            <a:avLst/>
          </a:prstGeom>
          <a:noFill/>
          <a:ln>
            <a:noFill/>
          </a:ln>
          <a:effectLst>
            <a:softEdge rad="101600"/>
          </a:effectLst>
        </p:spPr>
      </p:pic>
      <p:pic>
        <p:nvPicPr>
          <p:cNvPr id="5" name="Imagen 4" descr="Autobús de pasajeros estacionado en un área abierta&#10;&#10;Descripción generada automáticamente con confianza media">
            <a:extLst>
              <a:ext uri="{FF2B5EF4-FFF2-40B4-BE49-F238E27FC236}">
                <a16:creationId xmlns:a16="http://schemas.microsoft.com/office/drawing/2014/main" xmlns="" id="{9A8F7B7E-05A0-B5E3-AFDD-24FAC2F3B0A5}"/>
              </a:ext>
            </a:extLst>
          </p:cNvPr>
          <p:cNvPicPr>
            <a:picLocks noChangeAspect="1"/>
          </p:cNvPicPr>
          <p:nvPr/>
        </p:nvPicPr>
        <p:blipFill>
          <a:blip r:embed="rId3">
            <a:alphaModFix/>
          </a:blip>
          <a:stretch>
            <a:fillRect/>
          </a:stretch>
        </p:blipFill>
        <p:spPr>
          <a:xfrm>
            <a:off x="247507" y="1265478"/>
            <a:ext cx="7815610" cy="4792422"/>
          </a:xfrm>
          <a:prstGeom prst="rect">
            <a:avLst/>
          </a:prstGeom>
          <a:noFill/>
          <a:ln>
            <a:noFill/>
          </a:ln>
          <a:effectLst>
            <a:softEdge rad="101600"/>
          </a:effectLst>
        </p:spPr>
      </p:pic>
    </p:spTree>
    <p:extLst>
      <p:ext uri="{BB962C8B-B14F-4D97-AF65-F5344CB8AC3E}">
        <p14:creationId xmlns:p14="http://schemas.microsoft.com/office/powerpoint/2010/main" val="7615725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g133ae313096_0_16"/>
          <p:cNvSpPr txBox="1">
            <a:spLocks/>
          </p:cNvSpPr>
          <p:nvPr/>
        </p:nvSpPr>
        <p:spPr>
          <a:xfrm>
            <a:off x="-959068" y="-60222"/>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71;g133ae313096_0_16"/>
          <p:cNvSpPr txBox="1">
            <a:spLocks/>
          </p:cNvSpPr>
          <p:nvPr/>
        </p:nvSpPr>
        <p:spPr>
          <a:xfrm>
            <a:off x="438806" y="734169"/>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Puesta en operación de Mi Macro Periférico</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8" name="Ver A_TV Ya llegó MI Macro Periférico JAL SPOT TV 22000093_RED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524" y="1265478"/>
            <a:ext cx="8294082" cy="4665422"/>
          </a:xfrm>
          <a:prstGeom prst="rect">
            <a:avLst/>
          </a:prstGeom>
        </p:spPr>
      </p:pic>
    </p:spTree>
    <p:extLst>
      <p:ext uri="{BB962C8B-B14F-4D97-AF65-F5344CB8AC3E}">
        <p14:creationId xmlns:p14="http://schemas.microsoft.com/office/powerpoint/2010/main" val="3475046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g133ae313096_0_16"/>
          <p:cNvSpPr txBox="1">
            <a:spLocks/>
          </p:cNvSpPr>
          <p:nvPr/>
        </p:nvSpPr>
        <p:spPr>
          <a:xfrm>
            <a:off x="-1148255" y="-87524"/>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71;g133ae313096_0_16"/>
          <p:cNvSpPr txBox="1">
            <a:spLocks/>
          </p:cNvSpPr>
          <p:nvPr/>
        </p:nvSpPr>
        <p:spPr>
          <a:xfrm>
            <a:off x="364695" y="688829"/>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Puesta en operación de Mi Transporte Eléctrico</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4" name="Imagen 3" descr="Imagen que contiene camino, exterior, camión, estacionado&#10;&#10;Descripción generada automáticamente">
            <a:extLst>
              <a:ext uri="{FF2B5EF4-FFF2-40B4-BE49-F238E27FC236}">
                <a16:creationId xmlns:a16="http://schemas.microsoft.com/office/drawing/2014/main" xmlns="" id="{667F1820-0631-6750-49AF-B1F270A4AC93}"/>
              </a:ext>
            </a:extLst>
          </p:cNvPr>
          <p:cNvPicPr>
            <a:picLocks noChangeAspect="1"/>
          </p:cNvPicPr>
          <p:nvPr/>
        </p:nvPicPr>
        <p:blipFill>
          <a:blip r:embed="rId2">
            <a:alphaModFix/>
          </a:blip>
          <a:stretch>
            <a:fillRect/>
          </a:stretch>
        </p:blipFill>
        <p:spPr>
          <a:xfrm>
            <a:off x="7524449" y="2946401"/>
            <a:ext cx="4304628" cy="2502630"/>
          </a:xfrm>
          <a:prstGeom prst="rect">
            <a:avLst/>
          </a:prstGeom>
          <a:noFill/>
          <a:ln>
            <a:noFill/>
          </a:ln>
          <a:effectLst>
            <a:softEdge rad="101600"/>
          </a:effectLst>
        </p:spPr>
      </p:pic>
      <p:sp>
        <p:nvSpPr>
          <p:cNvPr id="5" name="Forma libre: forma 8">
            <a:extLst>
              <a:ext uri="{FF2B5EF4-FFF2-40B4-BE49-F238E27FC236}">
                <a16:creationId xmlns:a16="http://schemas.microsoft.com/office/drawing/2014/main" xmlns="" id="{7099EC0A-834F-B087-4188-5B2F2EF9A149}"/>
              </a:ext>
            </a:extLst>
          </p:cNvPr>
          <p:cNvSpPr/>
          <p:nvPr/>
        </p:nvSpPr>
        <p:spPr>
          <a:xfrm>
            <a:off x="7899131" y="1064976"/>
            <a:ext cx="3929946" cy="1792523"/>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Mi Transporte Eléctrico</a:t>
            </a:r>
          </a:p>
          <a:p>
            <a:pPr marL="114300" lvl="1" indent="-114300" defTabSz="577850">
              <a:lnSpc>
                <a:spcPct val="90000"/>
              </a:lnSpc>
              <a:spcBef>
                <a:spcPct val="0"/>
              </a:spcBef>
              <a:spcAft>
                <a:spcPct val="15000"/>
              </a:spcAft>
              <a:buChar char="•"/>
            </a:pPr>
            <a:r>
              <a:rPr lang="es-MX" sz="1600" dirty="0">
                <a:solidFill>
                  <a:schemeClr val="bg2"/>
                </a:solidFill>
              </a:rPr>
              <a:t>Inaugurada en 2021</a:t>
            </a:r>
          </a:p>
          <a:p>
            <a:pPr marL="114300" lvl="1" indent="-114300" defTabSz="577850">
              <a:lnSpc>
                <a:spcPct val="90000"/>
              </a:lnSpc>
              <a:spcBef>
                <a:spcPct val="0"/>
              </a:spcBef>
              <a:spcAft>
                <a:spcPct val="15000"/>
              </a:spcAft>
              <a:buChar char="•"/>
            </a:pPr>
            <a:r>
              <a:rPr lang="es-MX" sz="1600" dirty="0">
                <a:solidFill>
                  <a:schemeClr val="bg2"/>
                </a:solidFill>
              </a:rPr>
              <a:t>37 paradas</a:t>
            </a:r>
          </a:p>
          <a:p>
            <a:pPr marL="114300" lvl="1" indent="-114300" defTabSz="577850">
              <a:lnSpc>
                <a:spcPct val="90000"/>
              </a:lnSpc>
              <a:spcBef>
                <a:spcPct val="0"/>
              </a:spcBef>
              <a:spcAft>
                <a:spcPct val="15000"/>
              </a:spcAft>
              <a:buChar char="•"/>
            </a:pPr>
            <a:r>
              <a:rPr lang="es-MX" sz="1600" dirty="0">
                <a:solidFill>
                  <a:schemeClr val="bg2"/>
                </a:solidFill>
              </a:rPr>
              <a:t>38 </a:t>
            </a:r>
            <a:r>
              <a:rPr lang="es-MX" sz="1600" dirty="0" smtClean="0">
                <a:solidFill>
                  <a:schemeClr val="bg2"/>
                </a:solidFill>
              </a:rPr>
              <a:t>unidades</a:t>
            </a:r>
          </a:p>
          <a:p>
            <a:pPr marL="114300" lvl="1" indent="-114300" defTabSz="577850">
              <a:lnSpc>
                <a:spcPct val="90000"/>
              </a:lnSpc>
              <a:spcBef>
                <a:spcPct val="0"/>
              </a:spcBef>
              <a:spcAft>
                <a:spcPct val="15000"/>
              </a:spcAft>
              <a:buChar char="•"/>
            </a:pPr>
            <a:r>
              <a:rPr lang="es-MX" sz="1600" dirty="0" smtClean="0">
                <a:solidFill>
                  <a:schemeClr val="bg2"/>
                </a:solidFill>
              </a:rPr>
              <a:t>56 mujeres operadoras</a:t>
            </a:r>
          </a:p>
          <a:p>
            <a:pPr marL="114300" lvl="1" indent="-114300" defTabSz="577850">
              <a:lnSpc>
                <a:spcPct val="90000"/>
              </a:lnSpc>
              <a:spcBef>
                <a:spcPct val="0"/>
              </a:spcBef>
              <a:spcAft>
                <a:spcPct val="15000"/>
              </a:spcAft>
              <a:buChar char="•"/>
            </a:pPr>
            <a:r>
              <a:rPr lang="es-MX" sz="1600" dirty="0" smtClean="0">
                <a:solidFill>
                  <a:schemeClr val="bg2"/>
                </a:solidFill>
              </a:rPr>
              <a:t>50 hombres operadores</a:t>
            </a:r>
            <a:endParaRPr lang="es-MX" sz="1600" dirty="0">
              <a:solidFill>
                <a:schemeClr val="bg2"/>
              </a:solidFill>
            </a:endParaRPr>
          </a:p>
        </p:txBody>
      </p:sp>
      <p:pic>
        <p:nvPicPr>
          <p:cNvPr id="6" name="Imagen 5" descr="Hombre parado junto a un autobús&#10;&#10;Descripción generada automáticamente con confianza media">
            <a:extLst>
              <a:ext uri="{FF2B5EF4-FFF2-40B4-BE49-F238E27FC236}">
                <a16:creationId xmlns:a16="http://schemas.microsoft.com/office/drawing/2014/main" xmlns="" id="{030A0A21-F866-7F1E-DB9E-1C4ABB78BBD1}"/>
              </a:ext>
            </a:extLst>
          </p:cNvPr>
          <p:cNvPicPr>
            <a:picLocks noChangeAspect="1"/>
          </p:cNvPicPr>
          <p:nvPr/>
        </p:nvPicPr>
        <p:blipFill>
          <a:blip r:embed="rId3">
            <a:alphaModFix/>
          </a:blip>
          <a:stretch>
            <a:fillRect/>
          </a:stretch>
        </p:blipFill>
        <p:spPr>
          <a:xfrm>
            <a:off x="144750" y="1334434"/>
            <a:ext cx="7290227" cy="4860151"/>
          </a:xfrm>
          <a:prstGeom prst="rect">
            <a:avLst/>
          </a:prstGeom>
          <a:noFill/>
          <a:ln>
            <a:noFill/>
          </a:ln>
          <a:effectLst>
            <a:softEdge rad="101600"/>
          </a:effectLst>
        </p:spPr>
      </p:pic>
    </p:spTree>
    <p:extLst>
      <p:ext uri="{BB962C8B-B14F-4D97-AF65-F5344CB8AC3E}">
        <p14:creationId xmlns:p14="http://schemas.microsoft.com/office/powerpoint/2010/main" val="338685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g133ae313096_0_16"/>
          <p:cNvSpPr txBox="1">
            <a:spLocks/>
          </p:cNvSpPr>
          <p:nvPr/>
        </p:nvSpPr>
        <p:spPr>
          <a:xfrm>
            <a:off x="-1148255" y="-87524"/>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pic>
        <p:nvPicPr>
          <p:cNvPr id="8" name="WhatsApp Video 2022-06-14 at 2.08.3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072" y="765867"/>
            <a:ext cx="8527525" cy="4796733"/>
          </a:xfrm>
          <a:prstGeom prst="rect">
            <a:avLst/>
          </a:prstGeom>
        </p:spPr>
      </p:pic>
    </p:spTree>
    <p:extLst>
      <p:ext uri="{BB962C8B-B14F-4D97-AF65-F5344CB8AC3E}">
        <p14:creationId xmlns:p14="http://schemas.microsoft.com/office/powerpoint/2010/main" val="929384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p9"/>
          <p:cNvSpPr txBox="1">
            <a:spLocks/>
          </p:cNvSpPr>
          <p:nvPr/>
        </p:nvSpPr>
        <p:spPr>
          <a:xfrm>
            <a:off x="-1043152" y="0"/>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89;p9"/>
          <p:cNvSpPr txBox="1">
            <a:spLocks/>
          </p:cNvSpPr>
          <p:nvPr/>
        </p:nvSpPr>
        <p:spPr>
          <a:xfrm>
            <a:off x="645962" y="1325700"/>
            <a:ext cx="10466100" cy="3903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800"/>
              </a:spcAft>
              <a:buClr>
                <a:schemeClr val="dk1"/>
              </a:buClr>
              <a:buSzPts val="28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a:rPr>
              <a:t>Modernización y ampliación de infraestructura</a:t>
            </a:r>
          </a:p>
          <a:p>
            <a:pPr marL="571500">
              <a:spcAft>
                <a:spcPts val="1200"/>
              </a:spcAft>
            </a:pPr>
            <a:r>
              <a:rPr lang="es-MX" sz="2400" dirty="0" smtClean="0">
                <a:solidFill>
                  <a:schemeClr val="tx2">
                    <a:lumMod val="50000"/>
                  </a:schemeClr>
                </a:solidFill>
                <a:latin typeface="Montserrat"/>
                <a:ea typeface="Montserrat"/>
                <a:cs typeface="Montserrat"/>
                <a:sym typeface="Montserrat"/>
                <a:hlinkClick r:id="rId2" action="ppaction://hlinksldjump"/>
              </a:rPr>
              <a:t>Línea 4 Mi Tren (arranque de obra)</a:t>
            </a:r>
            <a:endParaRPr lang="es-MX" sz="2400" dirty="0" smtClean="0">
              <a:solidFill>
                <a:schemeClr val="tx2">
                  <a:lumMod val="50000"/>
                </a:schemeClr>
              </a:solidFill>
              <a:latin typeface="Montserrat"/>
              <a:ea typeface="Montserrat"/>
              <a:cs typeface="Montserrat"/>
              <a:sym typeface="Montserrat"/>
            </a:endParaRPr>
          </a:p>
          <a:p>
            <a:pPr marL="571500">
              <a:spcAft>
                <a:spcPts val="1200"/>
              </a:spcAft>
            </a:pPr>
            <a:r>
              <a:rPr lang="es-MX" sz="2400" dirty="0" smtClean="0">
                <a:solidFill>
                  <a:schemeClr val="tx2">
                    <a:lumMod val="50000"/>
                  </a:schemeClr>
                </a:solidFill>
                <a:latin typeface="Montserrat"/>
                <a:ea typeface="Montserrat"/>
                <a:cs typeface="Montserrat"/>
                <a:sym typeface="Montserrat"/>
                <a:hlinkClick r:id="rId3" action="ppaction://hlinksldjump"/>
              </a:rPr>
              <a:t>Señalización y Control de Trenes de Línea 1 Mi Tren (en licitación)</a:t>
            </a:r>
            <a:endParaRPr lang="es-MX" sz="2400" dirty="0">
              <a:solidFill>
                <a:schemeClr val="tx2">
                  <a:lumMod val="50000"/>
                </a:schemeClr>
              </a:solidFill>
              <a:latin typeface="Montserrat"/>
              <a:ea typeface="Montserrat"/>
              <a:cs typeface="Montserrat"/>
              <a:sym typeface="Montserrat"/>
            </a:endParaRPr>
          </a:p>
          <a:p>
            <a:pPr marL="342900" indent="0">
              <a:spcAft>
                <a:spcPts val="1200"/>
              </a:spcAft>
              <a:buNone/>
            </a:pPr>
            <a:endParaRPr lang="es-MX" sz="2400" dirty="0">
              <a:solidFill>
                <a:schemeClr val="tx2">
                  <a:lumMod val="50000"/>
                </a:schemeClr>
              </a:solidFill>
              <a:latin typeface="Montserrat"/>
              <a:ea typeface="Montserrat"/>
              <a:cs typeface="Montserrat"/>
              <a:sym typeface="Montserrat"/>
            </a:endParaRPr>
          </a:p>
          <a:p>
            <a:pPr marL="0" lvl="0" indent="0">
              <a:spcBef>
                <a:spcPts val="0"/>
              </a:spcBef>
              <a:buClr>
                <a:schemeClr val="dk1"/>
              </a:buClr>
              <a:buSzPts val="3200"/>
              <a:buNone/>
            </a:pPr>
            <a:r>
              <a:rPr lang="es-MX" sz="2400" b="1" dirty="0">
                <a:solidFill>
                  <a:schemeClr val="tx2">
                    <a:lumMod val="50000"/>
                  </a:schemeClr>
                </a:solidFill>
                <a:latin typeface="Montserrat"/>
                <a:ea typeface="Montserrat"/>
                <a:cs typeface="Montserrat"/>
                <a:sym typeface="Montserrat"/>
              </a:rPr>
              <a:t>Estudios de factibilidad, de demanda y de mercado</a:t>
            </a:r>
          </a:p>
          <a:p>
            <a:pPr marL="0" lvl="0" indent="0">
              <a:spcBef>
                <a:spcPts val="0"/>
              </a:spcBef>
              <a:buClr>
                <a:schemeClr val="dk1"/>
              </a:buClr>
              <a:buSzPts val="3200"/>
              <a:buNone/>
            </a:pPr>
            <a:endParaRPr lang="es-MX" sz="2000" dirty="0">
              <a:solidFill>
                <a:schemeClr val="tx2">
                  <a:lumMod val="50000"/>
                </a:schemeClr>
              </a:solidFill>
              <a:latin typeface="Montserrat"/>
              <a:ea typeface="Montserrat"/>
              <a:cs typeface="Montserrat"/>
              <a:sym typeface="Montserrat"/>
            </a:endParaRPr>
          </a:p>
          <a:p>
            <a:pPr lvl="0" indent="-146050">
              <a:lnSpc>
                <a:spcPct val="110000"/>
              </a:lnSpc>
              <a:buClr>
                <a:srgbClr val="7F7F7F"/>
              </a:buClr>
              <a:buSzPts val="1900"/>
              <a:buFont typeface="Montserrat"/>
              <a:buChar char="•"/>
            </a:pPr>
            <a:r>
              <a:rPr lang="es-MX" sz="2400" dirty="0">
                <a:solidFill>
                  <a:schemeClr val="tx2">
                    <a:lumMod val="50000"/>
                  </a:schemeClr>
                </a:solidFill>
                <a:latin typeface="Montserrat"/>
                <a:ea typeface="Montserrat"/>
                <a:cs typeface="Montserrat"/>
                <a:sym typeface="Montserrat"/>
                <a:hlinkClick r:id="" action="ppaction://noaction"/>
              </a:rPr>
              <a:t>Confinamiento </a:t>
            </a:r>
            <a:r>
              <a:rPr lang="es-MX" sz="2400" u="sng" dirty="0">
                <a:solidFill>
                  <a:schemeClr val="accent1">
                    <a:lumMod val="50000"/>
                  </a:schemeClr>
                </a:solidFill>
                <a:latin typeface="Montserrat"/>
                <a:ea typeface="Montserrat"/>
                <a:cs typeface="Montserrat"/>
                <a:sym typeface="Montserrat"/>
                <a:hlinkClick r:id="" action="ppaction://noaction"/>
              </a:rPr>
              <a:t>Línea 1 Mi Tren (8 viaductos vehiculares y 3 cierres)</a:t>
            </a:r>
            <a:endParaRPr lang="es-MX" sz="2400" u="sng" dirty="0">
              <a:solidFill>
                <a:schemeClr val="accent1">
                  <a:lumMod val="50000"/>
                </a:schemeClr>
              </a:solidFill>
              <a:latin typeface="Montserrat"/>
              <a:ea typeface="Montserrat"/>
              <a:cs typeface="Montserrat"/>
              <a:sym typeface="Montserrat"/>
            </a:endParaRPr>
          </a:p>
          <a:p>
            <a:pPr lvl="0" indent="-146050">
              <a:lnSpc>
                <a:spcPct val="110000"/>
              </a:lnSpc>
              <a:buClr>
                <a:srgbClr val="7F7F7F"/>
              </a:buClr>
              <a:buSzPts val="1900"/>
              <a:buFont typeface="Montserrat"/>
              <a:buChar char="•"/>
            </a:pPr>
            <a:r>
              <a:rPr lang="es-MX" sz="2400" u="sng" dirty="0">
                <a:solidFill>
                  <a:schemeClr val="accent1">
                    <a:lumMod val="50000"/>
                  </a:schemeClr>
                </a:solidFill>
                <a:latin typeface="Montserrat"/>
                <a:ea typeface="Montserrat"/>
                <a:cs typeface="Montserrat"/>
                <a:sym typeface="Montserrat"/>
              </a:rPr>
              <a:t>Ampliación de la Línea 3</a:t>
            </a:r>
          </a:p>
          <a:p>
            <a:pPr lvl="0" indent="-146050">
              <a:lnSpc>
                <a:spcPct val="110000"/>
              </a:lnSpc>
              <a:buClr>
                <a:srgbClr val="7F7F7F"/>
              </a:buClr>
              <a:buSzPts val="1900"/>
              <a:buFont typeface="Montserrat"/>
              <a:buChar char="•"/>
            </a:pPr>
            <a:r>
              <a:rPr lang="es-MX" sz="2400" u="sng" dirty="0">
                <a:solidFill>
                  <a:schemeClr val="accent1">
                    <a:lumMod val="50000"/>
                  </a:schemeClr>
                </a:solidFill>
                <a:latin typeface="Montserrat"/>
                <a:ea typeface="Montserrat"/>
                <a:cs typeface="Montserrat"/>
                <a:sym typeface="Montserrat"/>
                <a:hlinkClick r:id="" action="ppaction://noaction"/>
              </a:rPr>
              <a:t>Ampliación Línea 2 Mi </a:t>
            </a:r>
            <a:r>
              <a:rPr lang="es-MX" sz="2400" dirty="0">
                <a:solidFill>
                  <a:schemeClr val="tx2">
                    <a:lumMod val="50000"/>
                  </a:schemeClr>
                </a:solidFill>
                <a:latin typeface="Montserrat"/>
                <a:ea typeface="Montserrat"/>
                <a:cs typeface="Montserrat"/>
                <a:sym typeface="Montserrat"/>
                <a:hlinkClick r:id="" action="ppaction://noaction"/>
              </a:rPr>
              <a:t>Tren (al oriente y poniente)</a:t>
            </a:r>
            <a:endParaRPr lang="es-MX" sz="2400" dirty="0">
              <a:solidFill>
                <a:schemeClr val="tx2">
                  <a:lumMod val="50000"/>
                </a:schemeClr>
              </a:solidFill>
              <a:latin typeface="Montserrat"/>
              <a:ea typeface="Montserrat"/>
              <a:cs typeface="Montserrat"/>
              <a:sym typeface="Montserrat"/>
            </a:endParaRPr>
          </a:p>
          <a:p>
            <a:pPr marL="342900" indent="0">
              <a:spcAft>
                <a:spcPts val="1200"/>
              </a:spcAft>
              <a:buNone/>
            </a:pPr>
            <a:endParaRPr lang="es-MX" sz="2400" dirty="0" smtClean="0">
              <a:solidFill>
                <a:schemeClr val="tx2">
                  <a:lumMod val="50000"/>
                </a:schemeClr>
              </a:solidFill>
              <a:latin typeface="Montserrat"/>
              <a:ea typeface="Montserrat"/>
              <a:cs typeface="Montserrat"/>
              <a:sym typeface="Montserrat"/>
            </a:endParaRPr>
          </a:p>
          <a:p>
            <a:pPr marL="571500"/>
            <a:endParaRPr lang="es-MX" sz="2400" dirty="0" smtClean="0">
              <a:solidFill>
                <a:schemeClr val="tx1">
                  <a:lumMod val="50000"/>
                  <a:lumOff val="50000"/>
                </a:schemeClr>
              </a:solidFill>
              <a:latin typeface="Montserrat"/>
              <a:ea typeface="Montserrat"/>
              <a:cs typeface="Montserrat"/>
              <a:sym typeface="Montserrat"/>
            </a:endParaRPr>
          </a:p>
          <a:p>
            <a:pPr indent="0">
              <a:buFont typeface="Arial" panose="020B0604020202020204" pitchFamily="34" charset="0"/>
              <a:buNone/>
            </a:pPr>
            <a:endParaRPr lang="es-MX" sz="2400" dirty="0" smtClean="0">
              <a:solidFill>
                <a:schemeClr val="tx1">
                  <a:lumMod val="50000"/>
                  <a:lumOff val="50000"/>
                </a:schemeClr>
              </a:solidFill>
              <a:latin typeface="Montserrat"/>
              <a:ea typeface="Montserrat"/>
              <a:cs typeface="Montserrat"/>
              <a:sym typeface="Montserrat"/>
            </a:endParaRPr>
          </a:p>
          <a:p>
            <a:pPr indent="0">
              <a:buFont typeface="Arial" panose="020B0604020202020204" pitchFamily="34" charset="0"/>
              <a:buNone/>
            </a:pPr>
            <a:endParaRPr lang="es-MX" sz="2400" dirty="0" smtClean="0">
              <a:solidFill>
                <a:schemeClr val="tx1">
                  <a:lumMod val="50000"/>
                  <a:lumOff val="50000"/>
                </a:schemeClr>
              </a:solidFill>
              <a:latin typeface="Montserrat"/>
              <a:ea typeface="Montserrat"/>
              <a:cs typeface="Montserrat"/>
              <a:sym typeface="Montserrat"/>
            </a:endParaRPr>
          </a:p>
          <a:p>
            <a:pPr marL="0" indent="0">
              <a:buFont typeface="Arial" panose="020B0604020202020204" pitchFamily="34" charset="0"/>
              <a:buNone/>
            </a:pPr>
            <a:endParaRPr lang="es-MX" sz="2400" dirty="0" smtClean="0">
              <a:solidFill>
                <a:schemeClr val="tx1">
                  <a:lumMod val="50000"/>
                  <a:lumOff val="50000"/>
                </a:schemeClr>
              </a:solidFill>
              <a:latin typeface="Montserrat"/>
              <a:ea typeface="Montserrat"/>
              <a:cs typeface="Montserrat"/>
              <a:sym typeface="Montserrat"/>
            </a:endParaRPr>
          </a:p>
          <a:p>
            <a:pPr marL="0" indent="0">
              <a:spcBef>
                <a:spcPts val="0"/>
              </a:spcBef>
              <a:buClr>
                <a:schemeClr val="dk1"/>
              </a:buClr>
              <a:buSzPts val="2800"/>
              <a:buFont typeface="Arial" panose="020B0604020202020204" pitchFamily="34" charset="0"/>
              <a:buNone/>
            </a:pPr>
            <a:endParaRPr lang="es-MX" sz="2400" b="1" dirty="0" smtClean="0">
              <a:solidFill>
                <a:srgbClr val="7F7F7F"/>
              </a:solidFill>
              <a:latin typeface="Montserrat"/>
              <a:ea typeface="Montserrat"/>
              <a:cs typeface="Montserrat"/>
              <a:sym typeface="Montserrat"/>
            </a:endParaRPr>
          </a:p>
          <a:p>
            <a:pPr marL="0" indent="0">
              <a:spcBef>
                <a:spcPts val="0"/>
              </a:spcBef>
              <a:buClr>
                <a:schemeClr val="dk1"/>
              </a:buClr>
              <a:buSzPts val="2800"/>
              <a:buFont typeface="Arial" panose="020B0604020202020204" pitchFamily="34" charset="0"/>
              <a:buNone/>
            </a:pPr>
            <a:endParaRPr lang="es-MX" sz="1800" b="1" dirty="0">
              <a:solidFill>
                <a:srgbClr val="7F7F7F"/>
              </a:solidFill>
              <a:latin typeface="Montserrat"/>
              <a:ea typeface="Montserrat"/>
              <a:cs typeface="Montserrat"/>
              <a:sym typeface="Montserrat"/>
            </a:endParaRPr>
          </a:p>
        </p:txBody>
      </p:sp>
    </p:spTree>
    <p:extLst>
      <p:ext uri="{BB962C8B-B14F-4D97-AF65-F5344CB8AC3E}">
        <p14:creationId xmlns:p14="http://schemas.microsoft.com/office/powerpoint/2010/main" val="740903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9;g133ae313096_0_29"/>
          <p:cNvSpPr txBox="1">
            <a:spLocks/>
          </p:cNvSpPr>
          <p:nvPr/>
        </p:nvSpPr>
        <p:spPr>
          <a:xfrm>
            <a:off x="-1074683" y="-151595"/>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80;g133ae313096_0_29"/>
          <p:cNvSpPr txBox="1">
            <a:spLocks/>
          </p:cNvSpPr>
          <p:nvPr/>
        </p:nvSpPr>
        <p:spPr>
          <a:xfrm>
            <a:off x="449317" y="625441"/>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Línea 4 Mi Tren (inicio construcción)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8" name="Imagen 7">
            <a:extLst>
              <a:ext uri="{FF2B5EF4-FFF2-40B4-BE49-F238E27FC236}">
                <a16:creationId xmlns:a16="http://schemas.microsoft.com/office/drawing/2014/main" xmlns="" id="{5B58C02C-4758-6E77-ED86-78C00094B613}"/>
              </a:ext>
            </a:extLst>
          </p:cNvPr>
          <p:cNvPicPr>
            <a:picLocks noChangeAspect="1"/>
          </p:cNvPicPr>
          <p:nvPr/>
        </p:nvPicPr>
        <p:blipFill>
          <a:blip r:embed="rId2">
            <a:alphaModFix/>
          </a:blip>
          <a:stretch>
            <a:fillRect/>
          </a:stretch>
        </p:blipFill>
        <p:spPr>
          <a:xfrm>
            <a:off x="676119" y="1165932"/>
            <a:ext cx="8494729" cy="5287419"/>
          </a:xfrm>
          <a:prstGeom prst="rect">
            <a:avLst/>
          </a:prstGeom>
          <a:noFill/>
          <a:ln>
            <a:noFill/>
          </a:ln>
          <a:effectLst>
            <a:softEdge rad="152400"/>
          </a:effectLst>
        </p:spPr>
      </p:pic>
      <p:pic>
        <p:nvPicPr>
          <p:cNvPr id="7" name="Imagen 6">
            <a:extLst>
              <a:ext uri="{FF2B5EF4-FFF2-40B4-BE49-F238E27FC236}">
                <a16:creationId xmlns:a16="http://schemas.microsoft.com/office/drawing/2014/main" xmlns="" id="{93FF6BAD-027C-BFA5-3C0A-6DCA428688FB}"/>
              </a:ext>
            </a:extLst>
          </p:cNvPr>
          <p:cNvPicPr>
            <a:picLocks noChangeAspect="1"/>
          </p:cNvPicPr>
          <p:nvPr/>
        </p:nvPicPr>
        <p:blipFill>
          <a:blip r:embed="rId3">
            <a:alphaModFix/>
          </a:blip>
          <a:stretch>
            <a:fillRect/>
          </a:stretch>
        </p:blipFill>
        <p:spPr>
          <a:xfrm>
            <a:off x="7968181" y="3677955"/>
            <a:ext cx="3909848" cy="1881772"/>
          </a:xfrm>
          <a:prstGeom prst="rect">
            <a:avLst/>
          </a:prstGeom>
          <a:noFill/>
          <a:ln>
            <a:noFill/>
          </a:ln>
          <a:effectLst>
            <a:softEdge rad="152400"/>
          </a:effectLst>
        </p:spPr>
      </p:pic>
      <p:sp>
        <p:nvSpPr>
          <p:cNvPr id="6" name="Forma libre: forma 7">
            <a:extLst>
              <a:ext uri="{FF2B5EF4-FFF2-40B4-BE49-F238E27FC236}">
                <a16:creationId xmlns:a16="http://schemas.microsoft.com/office/drawing/2014/main" xmlns="" id="{CBE419B9-B83E-0FED-1107-6E12993570B3}"/>
              </a:ext>
            </a:extLst>
          </p:cNvPr>
          <p:cNvSpPr/>
          <p:nvPr/>
        </p:nvSpPr>
        <p:spPr>
          <a:xfrm>
            <a:off x="7819099" y="1165933"/>
            <a:ext cx="4058930" cy="2577354"/>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Línea 4 Mi Tren</a:t>
            </a:r>
          </a:p>
          <a:p>
            <a:pPr marL="114300" lvl="1" indent="-114300" defTabSz="577850">
              <a:lnSpc>
                <a:spcPct val="90000"/>
              </a:lnSpc>
              <a:spcBef>
                <a:spcPct val="0"/>
              </a:spcBef>
              <a:spcAft>
                <a:spcPct val="15000"/>
              </a:spcAft>
              <a:buChar char="•"/>
            </a:pPr>
            <a:r>
              <a:rPr lang="es-MX" sz="1600" dirty="0">
                <a:solidFill>
                  <a:schemeClr val="bg2"/>
                </a:solidFill>
              </a:rPr>
              <a:t>2022-2024</a:t>
            </a:r>
          </a:p>
          <a:p>
            <a:pPr marL="114300" lvl="1" indent="-114300" defTabSz="577850">
              <a:lnSpc>
                <a:spcPct val="90000"/>
              </a:lnSpc>
              <a:spcBef>
                <a:spcPct val="0"/>
              </a:spcBef>
              <a:spcAft>
                <a:spcPct val="15000"/>
              </a:spcAft>
              <a:buChar char="•"/>
            </a:pPr>
            <a:r>
              <a:rPr lang="es-MX" sz="1600" dirty="0">
                <a:solidFill>
                  <a:schemeClr val="bg2"/>
                </a:solidFill>
              </a:rPr>
              <a:t>Inversión mixta, esquema APP</a:t>
            </a:r>
          </a:p>
          <a:p>
            <a:pPr marL="114300" lvl="1" indent="-114300" defTabSz="577850">
              <a:lnSpc>
                <a:spcPct val="90000"/>
              </a:lnSpc>
              <a:spcBef>
                <a:spcPct val="0"/>
              </a:spcBef>
              <a:spcAft>
                <a:spcPct val="15000"/>
              </a:spcAft>
              <a:buChar char="•"/>
            </a:pPr>
            <a:r>
              <a:rPr lang="es-MX" sz="1600" dirty="0">
                <a:solidFill>
                  <a:schemeClr val="bg2"/>
                </a:solidFill>
              </a:rPr>
              <a:t>21 </a:t>
            </a:r>
            <a:r>
              <a:rPr lang="es-MX" sz="1600" dirty="0" smtClean="0">
                <a:solidFill>
                  <a:schemeClr val="bg2"/>
                </a:solidFill>
              </a:rPr>
              <a:t>km </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8 estaciones</a:t>
            </a:r>
          </a:p>
          <a:p>
            <a:pPr marL="114300" lvl="1" indent="-114300" defTabSz="577850">
              <a:lnSpc>
                <a:spcPct val="90000"/>
              </a:lnSpc>
              <a:spcBef>
                <a:spcPct val="0"/>
              </a:spcBef>
              <a:spcAft>
                <a:spcPct val="15000"/>
              </a:spcAft>
              <a:buChar char="•"/>
            </a:pPr>
            <a:r>
              <a:rPr lang="es-MX" sz="1600" dirty="0">
                <a:solidFill>
                  <a:schemeClr val="bg2"/>
                </a:solidFill>
              </a:rPr>
              <a:t>Moverá en un inicio 106 mil usuarios diarios</a:t>
            </a:r>
          </a:p>
          <a:p>
            <a:pPr marL="114300" lvl="1" indent="-114300" defTabSz="577850">
              <a:lnSpc>
                <a:spcPct val="90000"/>
              </a:lnSpc>
              <a:spcBef>
                <a:spcPct val="0"/>
              </a:spcBef>
              <a:spcAft>
                <a:spcPct val="15000"/>
              </a:spcAft>
              <a:buChar char="•"/>
            </a:pPr>
            <a:r>
              <a:rPr lang="es-MX" sz="1600" dirty="0">
                <a:solidFill>
                  <a:schemeClr val="bg2"/>
                </a:solidFill>
              </a:rPr>
              <a:t>1ª ruta de transporte de pasajeros en México que se incorporará al derecho de vía del tren de carga (Ferromex)</a:t>
            </a:r>
          </a:p>
        </p:txBody>
      </p:sp>
      <p:pic>
        <p:nvPicPr>
          <p:cNvPr id="5" name="Google Shape;183;g133ae313096_0_29"/>
          <p:cNvPicPr preferRelativeResize="0"/>
          <p:nvPr/>
        </p:nvPicPr>
        <p:blipFill>
          <a:blip r:embed="rId4">
            <a:alphaModFix/>
          </a:blip>
          <a:stretch>
            <a:fillRect/>
          </a:stretch>
        </p:blipFill>
        <p:spPr>
          <a:xfrm>
            <a:off x="0" y="4066256"/>
            <a:ext cx="3556182" cy="2086051"/>
          </a:xfrm>
          <a:prstGeom prst="rect">
            <a:avLst/>
          </a:prstGeom>
          <a:noFill/>
          <a:ln>
            <a:noFill/>
          </a:ln>
          <a:effectLst>
            <a:softEdge rad="152400"/>
          </a:effectLst>
        </p:spPr>
      </p:pic>
    </p:spTree>
    <p:extLst>
      <p:ext uri="{BB962C8B-B14F-4D97-AF65-F5344CB8AC3E}">
        <p14:creationId xmlns:p14="http://schemas.microsoft.com/office/powerpoint/2010/main" val="41954967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0985621-1060-6F30-2639-C160B44AD816}"/>
              </a:ext>
            </a:extLst>
          </p:cNvPr>
          <p:cNvPicPr>
            <a:picLocks noChangeAspect="1"/>
          </p:cNvPicPr>
          <p:nvPr/>
        </p:nvPicPr>
        <p:blipFill>
          <a:blip r:embed="rId2"/>
          <a:stretch>
            <a:fillRect/>
          </a:stretch>
        </p:blipFill>
        <p:spPr>
          <a:xfrm>
            <a:off x="7509264" y="2699642"/>
            <a:ext cx="4572367" cy="2870133"/>
          </a:xfrm>
          <a:prstGeom prst="rect">
            <a:avLst/>
          </a:prstGeom>
          <a:effectLst>
            <a:softEdge rad="342900"/>
          </a:effectLst>
        </p:spPr>
      </p:pic>
      <p:sp>
        <p:nvSpPr>
          <p:cNvPr id="3" name="Google Shape;179;g133ae313096_0_29"/>
          <p:cNvSpPr txBox="1">
            <a:spLocks/>
          </p:cNvSpPr>
          <p:nvPr/>
        </p:nvSpPr>
        <p:spPr>
          <a:xfrm>
            <a:off x="-1106214" y="-148500"/>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4" name="Google Shape;180;g133ae313096_0_29"/>
          <p:cNvSpPr txBox="1">
            <a:spLocks/>
          </p:cNvSpPr>
          <p:nvPr/>
        </p:nvSpPr>
        <p:spPr>
          <a:xfrm>
            <a:off x="575442" y="709141"/>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Línea 4 Mi Tren (inicio construcción)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xmlns="" id="{627F138A-1FA5-E142-25C3-71744DC01468}"/>
              </a:ext>
            </a:extLst>
          </p:cNvPr>
          <p:cNvPicPr>
            <a:picLocks noChangeAspect="1"/>
          </p:cNvPicPr>
          <p:nvPr/>
        </p:nvPicPr>
        <p:blipFill rotWithShape="1">
          <a:blip r:embed="rId3">
            <a:alphaModFix/>
          </a:blip>
          <a:srcRect l="46022" t="70156" r="7407" b="6841"/>
          <a:stretch/>
        </p:blipFill>
        <p:spPr>
          <a:xfrm>
            <a:off x="8045476" y="1269027"/>
            <a:ext cx="3499945" cy="1061546"/>
          </a:xfrm>
          <a:prstGeom prst="rect">
            <a:avLst/>
          </a:prstGeom>
          <a:noFill/>
          <a:ln>
            <a:noFill/>
          </a:ln>
          <a:effectLst/>
        </p:spPr>
      </p:pic>
      <p:pic>
        <p:nvPicPr>
          <p:cNvPr id="6" name="Imagen 5">
            <a:extLst>
              <a:ext uri="{FF2B5EF4-FFF2-40B4-BE49-F238E27FC236}">
                <a16:creationId xmlns:a16="http://schemas.microsoft.com/office/drawing/2014/main" xmlns="" id="{65C3B13A-A0EA-48D2-9F54-C36551F03AC3}"/>
              </a:ext>
            </a:extLst>
          </p:cNvPr>
          <p:cNvPicPr>
            <a:picLocks noChangeAspect="1"/>
          </p:cNvPicPr>
          <p:nvPr/>
        </p:nvPicPr>
        <p:blipFill>
          <a:blip r:embed="rId4">
            <a:alphaModFix/>
          </a:blip>
          <a:stretch>
            <a:fillRect/>
          </a:stretch>
        </p:blipFill>
        <p:spPr>
          <a:xfrm>
            <a:off x="-1" y="1269027"/>
            <a:ext cx="7591097" cy="4763911"/>
          </a:xfrm>
          <a:prstGeom prst="rect">
            <a:avLst/>
          </a:prstGeom>
          <a:noFill/>
          <a:ln>
            <a:noFill/>
          </a:ln>
          <a:effectLst>
            <a:softEdge rad="152400"/>
          </a:effectLst>
        </p:spPr>
      </p:pic>
    </p:spTree>
    <p:extLst>
      <p:ext uri="{BB962C8B-B14F-4D97-AF65-F5344CB8AC3E}">
        <p14:creationId xmlns:p14="http://schemas.microsoft.com/office/powerpoint/2010/main" val="42003664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9;g133ae313096_0_29"/>
          <p:cNvSpPr txBox="1">
            <a:spLocks/>
          </p:cNvSpPr>
          <p:nvPr/>
        </p:nvSpPr>
        <p:spPr>
          <a:xfrm>
            <a:off x="-1127235" y="-95515"/>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80;g133ae313096_0_29"/>
          <p:cNvSpPr txBox="1">
            <a:spLocks/>
          </p:cNvSpPr>
          <p:nvPr/>
        </p:nvSpPr>
        <p:spPr>
          <a:xfrm>
            <a:off x="434943" y="692186"/>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Línea 4 Mi Tren (inicio construcción)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4" name="Imagen 3">
            <a:extLst>
              <a:ext uri="{FF2B5EF4-FFF2-40B4-BE49-F238E27FC236}">
                <a16:creationId xmlns:a16="http://schemas.microsoft.com/office/drawing/2014/main" xmlns="" id="{B2E04D21-6121-DA0A-5E9A-28B3B698F1AC}"/>
              </a:ext>
            </a:extLst>
          </p:cNvPr>
          <p:cNvPicPr>
            <a:picLocks noChangeAspect="1"/>
          </p:cNvPicPr>
          <p:nvPr/>
        </p:nvPicPr>
        <p:blipFill>
          <a:blip r:embed="rId2">
            <a:alphaModFix/>
          </a:blip>
          <a:stretch>
            <a:fillRect/>
          </a:stretch>
        </p:blipFill>
        <p:spPr>
          <a:xfrm>
            <a:off x="401805" y="1429408"/>
            <a:ext cx="8348547" cy="4691108"/>
          </a:xfrm>
          <a:prstGeom prst="rect">
            <a:avLst/>
          </a:prstGeom>
          <a:noFill/>
          <a:ln>
            <a:noFill/>
          </a:ln>
          <a:effectLst>
            <a:softEdge rad="76200"/>
          </a:effectLst>
        </p:spPr>
      </p:pic>
      <p:pic>
        <p:nvPicPr>
          <p:cNvPr id="5" name="Imagen 4">
            <a:extLst>
              <a:ext uri="{FF2B5EF4-FFF2-40B4-BE49-F238E27FC236}">
                <a16:creationId xmlns:a16="http://schemas.microsoft.com/office/drawing/2014/main" xmlns="" id="{D945D62C-7A5D-9F21-6C24-D78EC87168EA}"/>
              </a:ext>
            </a:extLst>
          </p:cNvPr>
          <p:cNvPicPr>
            <a:picLocks noChangeAspect="1"/>
          </p:cNvPicPr>
          <p:nvPr/>
        </p:nvPicPr>
        <p:blipFill>
          <a:blip r:embed="rId3"/>
          <a:stretch>
            <a:fillRect/>
          </a:stretch>
        </p:blipFill>
        <p:spPr>
          <a:xfrm>
            <a:off x="8229446" y="3088699"/>
            <a:ext cx="3645261" cy="2182550"/>
          </a:xfrm>
          <a:prstGeom prst="rect">
            <a:avLst/>
          </a:prstGeom>
          <a:effectLst>
            <a:softEdge rad="215900"/>
          </a:effectLst>
        </p:spPr>
      </p:pic>
    </p:spTree>
    <p:extLst>
      <p:ext uri="{BB962C8B-B14F-4D97-AF65-F5344CB8AC3E}">
        <p14:creationId xmlns:p14="http://schemas.microsoft.com/office/powerpoint/2010/main" val="8049109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9;g133ae313096_0_29"/>
          <p:cNvSpPr txBox="1">
            <a:spLocks/>
          </p:cNvSpPr>
          <p:nvPr/>
        </p:nvSpPr>
        <p:spPr>
          <a:xfrm>
            <a:off x="-1226665" y="-76466"/>
            <a:ext cx="10488906" cy="1141869"/>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80;g133ae313096_0_29"/>
          <p:cNvSpPr txBox="1">
            <a:spLocks/>
          </p:cNvSpPr>
          <p:nvPr/>
        </p:nvSpPr>
        <p:spPr>
          <a:xfrm>
            <a:off x="238947" y="929928"/>
            <a:ext cx="7557681" cy="258052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1450">
              <a:buClr>
                <a:srgbClr val="7F7F7F"/>
              </a:buClr>
              <a:buSzPts val="1900"/>
              <a:buFont typeface="Montserrat"/>
              <a:buChar char="•"/>
            </a:pPr>
            <a:r>
              <a:rPr lang="es-MX" sz="2000" b="1" dirty="0" smtClean="0">
                <a:solidFill>
                  <a:srgbClr val="203864"/>
                </a:solidFill>
                <a:latin typeface="Montserrat"/>
                <a:ea typeface="Montserrat"/>
                <a:cs typeface="Montserrat"/>
                <a:sym typeface="Montserrat"/>
              </a:rPr>
              <a:t>Señalización y Control de Trenes de Línea 1 Mi Tren (en licitación)</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Es el último componente pendiente de “</a:t>
            </a:r>
            <a:r>
              <a:rPr lang="es-MX" sz="1400" dirty="0" err="1" smtClean="0">
                <a:solidFill>
                  <a:schemeClr val="tx2">
                    <a:lumMod val="50000"/>
                  </a:schemeClr>
                </a:solidFill>
                <a:latin typeface="Montserrat"/>
                <a:ea typeface="Montserrat"/>
                <a:cs typeface="Montserrat"/>
                <a:sym typeface="Montserrat"/>
              </a:rPr>
              <a:t>upgrade</a:t>
            </a:r>
            <a:r>
              <a:rPr lang="es-MX" sz="1400" dirty="0" smtClean="0">
                <a:solidFill>
                  <a:schemeClr val="tx2">
                    <a:lumMod val="50000"/>
                  </a:schemeClr>
                </a:solidFill>
                <a:latin typeface="Montserrat"/>
                <a:ea typeface="Montserrat"/>
                <a:cs typeface="Montserrat"/>
                <a:sym typeface="Montserrat"/>
              </a:rPr>
              <a:t>” dentro del Proyecto de Ampliación y Modernización de la Línea 1.</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Nuevo sistema de señalización con enclavamientos electrónicos, incluyendo la automatización de 25 cambios de vía.</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Sistema de protección automática de trenes (ATP), compatible con los equipamientos de los 60 vehículos existentes.</a:t>
            </a:r>
          </a:p>
          <a:p>
            <a:pPr indent="0" algn="just">
              <a:lnSpc>
                <a:spcPct val="110000"/>
              </a:lnSpc>
              <a:buClr>
                <a:schemeClr val="dk1"/>
              </a:buClr>
              <a:buSzPts val="2590"/>
              <a:buFont typeface="Arial" panose="020B0604020202020204" pitchFamily="34" charset="0"/>
              <a:buNone/>
            </a:pPr>
            <a:endParaRPr lang="es-MX" sz="1400" dirty="0">
              <a:solidFill>
                <a:schemeClr val="tx2">
                  <a:lumMod val="50000"/>
                </a:schemeClr>
              </a:solidFill>
              <a:latin typeface="Montserrat"/>
              <a:ea typeface="Montserrat"/>
              <a:cs typeface="Montserrat"/>
              <a:sym typeface="Montserrat"/>
            </a:endParaRPr>
          </a:p>
        </p:txBody>
      </p:sp>
      <p:pic>
        <p:nvPicPr>
          <p:cNvPr id="4" name="Imagen 3">
            <a:extLst>
              <a:ext uri="{FF2B5EF4-FFF2-40B4-BE49-F238E27FC236}">
                <a16:creationId xmlns:a16="http://schemas.microsoft.com/office/drawing/2014/main" xmlns="" id="{14EFE657-301A-3862-5898-C19EBF2585E3}"/>
              </a:ext>
            </a:extLst>
          </p:cNvPr>
          <p:cNvPicPr>
            <a:picLocks noChangeAspect="1"/>
          </p:cNvPicPr>
          <p:nvPr/>
        </p:nvPicPr>
        <p:blipFill>
          <a:blip r:embed="rId2"/>
          <a:stretch>
            <a:fillRect/>
          </a:stretch>
        </p:blipFill>
        <p:spPr>
          <a:xfrm>
            <a:off x="4017787" y="3835265"/>
            <a:ext cx="4528205" cy="2271245"/>
          </a:xfrm>
          <a:prstGeom prst="rect">
            <a:avLst/>
          </a:prstGeom>
          <a:effectLst>
            <a:softEdge rad="177800"/>
          </a:effectLst>
        </p:spPr>
      </p:pic>
      <p:sp>
        <p:nvSpPr>
          <p:cNvPr id="5" name="Forma libre: forma 8">
            <a:extLst>
              <a:ext uri="{FF2B5EF4-FFF2-40B4-BE49-F238E27FC236}">
                <a16:creationId xmlns:a16="http://schemas.microsoft.com/office/drawing/2014/main" xmlns="" id="{1248C726-6CC9-ACFA-3040-8487566C5F13}"/>
              </a:ext>
            </a:extLst>
          </p:cNvPr>
          <p:cNvSpPr/>
          <p:nvPr/>
        </p:nvSpPr>
        <p:spPr>
          <a:xfrm>
            <a:off x="7970809" y="1259059"/>
            <a:ext cx="4115816" cy="2755893"/>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SCTS L1</a:t>
            </a:r>
          </a:p>
          <a:p>
            <a:pPr marL="114300" lvl="1" indent="-114300" defTabSz="577850">
              <a:lnSpc>
                <a:spcPct val="90000"/>
              </a:lnSpc>
              <a:spcBef>
                <a:spcPct val="0"/>
              </a:spcBef>
              <a:spcAft>
                <a:spcPct val="15000"/>
              </a:spcAft>
              <a:buChar char="•"/>
            </a:pPr>
            <a:r>
              <a:rPr lang="es-MX" sz="1600" dirty="0">
                <a:solidFill>
                  <a:schemeClr val="bg2"/>
                </a:solidFill>
              </a:rPr>
              <a:t>2022-2024</a:t>
            </a:r>
          </a:p>
          <a:p>
            <a:pPr marL="114300" lvl="1" indent="-114300" defTabSz="577850">
              <a:lnSpc>
                <a:spcPct val="90000"/>
              </a:lnSpc>
              <a:spcBef>
                <a:spcPct val="0"/>
              </a:spcBef>
              <a:spcAft>
                <a:spcPct val="15000"/>
              </a:spcAft>
              <a:buChar char="•"/>
            </a:pPr>
            <a:r>
              <a:rPr lang="es-MX" sz="1600" dirty="0">
                <a:solidFill>
                  <a:schemeClr val="bg2"/>
                </a:solidFill>
              </a:rPr>
              <a:t>Inversión estatal ~ 690 </a:t>
            </a:r>
            <a:r>
              <a:rPr lang="es-MX" sz="1600" dirty="0" err="1">
                <a:solidFill>
                  <a:schemeClr val="bg2"/>
                </a:solidFill>
              </a:rPr>
              <a:t>mdp</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ATP</a:t>
            </a:r>
          </a:p>
          <a:p>
            <a:pPr marL="114300" lvl="1" indent="-114300" defTabSz="577850">
              <a:lnSpc>
                <a:spcPct val="90000"/>
              </a:lnSpc>
              <a:spcBef>
                <a:spcPct val="0"/>
              </a:spcBef>
              <a:spcAft>
                <a:spcPct val="15000"/>
              </a:spcAft>
              <a:buChar char="•"/>
            </a:pPr>
            <a:r>
              <a:rPr lang="es-MX" sz="1600" dirty="0">
                <a:solidFill>
                  <a:schemeClr val="bg2"/>
                </a:solidFill>
              </a:rPr>
              <a:t>Enclavamientos electrónicos</a:t>
            </a:r>
          </a:p>
          <a:p>
            <a:pPr marL="114300" lvl="1" indent="-114300" defTabSz="577850">
              <a:lnSpc>
                <a:spcPct val="90000"/>
              </a:lnSpc>
              <a:spcBef>
                <a:spcPct val="0"/>
              </a:spcBef>
              <a:spcAft>
                <a:spcPct val="15000"/>
              </a:spcAft>
              <a:buChar char="•"/>
            </a:pPr>
            <a:r>
              <a:rPr lang="es-MX" sz="1600" dirty="0">
                <a:solidFill>
                  <a:schemeClr val="bg2"/>
                </a:solidFill>
              </a:rPr>
              <a:t>Automatización 25 cambios de vía</a:t>
            </a:r>
          </a:p>
          <a:p>
            <a:pPr marL="114300" lvl="1" indent="-114300" defTabSz="577850">
              <a:lnSpc>
                <a:spcPct val="90000"/>
              </a:lnSpc>
              <a:spcBef>
                <a:spcPct val="0"/>
              </a:spcBef>
              <a:spcAft>
                <a:spcPct val="15000"/>
              </a:spcAft>
              <a:buChar char="•"/>
            </a:pPr>
            <a:r>
              <a:rPr lang="es-MX" sz="1600" dirty="0">
                <a:solidFill>
                  <a:schemeClr val="bg2"/>
                </a:solidFill>
              </a:rPr>
              <a:t>Telemando energía</a:t>
            </a:r>
          </a:p>
          <a:p>
            <a:pPr marL="114300" lvl="1" indent="-114300" defTabSz="577850">
              <a:lnSpc>
                <a:spcPct val="90000"/>
              </a:lnSpc>
              <a:spcBef>
                <a:spcPct val="0"/>
              </a:spcBef>
              <a:spcAft>
                <a:spcPct val="15000"/>
              </a:spcAft>
              <a:buChar char="•"/>
            </a:pPr>
            <a:r>
              <a:rPr lang="es-MX" sz="1600" dirty="0">
                <a:solidFill>
                  <a:schemeClr val="bg2"/>
                </a:solidFill>
              </a:rPr>
              <a:t>CCO</a:t>
            </a:r>
          </a:p>
          <a:p>
            <a:pPr marL="114300" lvl="1" indent="-114300" defTabSz="577850">
              <a:lnSpc>
                <a:spcPct val="90000"/>
              </a:lnSpc>
              <a:spcBef>
                <a:spcPct val="0"/>
              </a:spcBef>
              <a:spcAft>
                <a:spcPct val="15000"/>
              </a:spcAft>
              <a:buChar char="•"/>
            </a:pPr>
            <a:r>
              <a:rPr lang="es-MX" sz="1600" dirty="0">
                <a:solidFill>
                  <a:schemeClr val="bg2"/>
                </a:solidFill>
              </a:rPr>
              <a:t>Intervalo de diseño (máx. teórico) = 180 </a:t>
            </a:r>
            <a:r>
              <a:rPr lang="es-MX" sz="1600" dirty="0" err="1">
                <a:solidFill>
                  <a:schemeClr val="bg2"/>
                </a:solidFill>
              </a:rPr>
              <a:t>seg</a:t>
            </a:r>
            <a:r>
              <a:rPr lang="es-MX" sz="1600" dirty="0">
                <a:solidFill>
                  <a:schemeClr val="bg2"/>
                </a:solidFill>
              </a:rPr>
              <a:t>.</a:t>
            </a:r>
          </a:p>
          <a:p>
            <a:pPr marL="114300" lvl="1" indent="-114300" defTabSz="577850">
              <a:lnSpc>
                <a:spcPct val="90000"/>
              </a:lnSpc>
              <a:spcBef>
                <a:spcPct val="0"/>
              </a:spcBef>
              <a:spcAft>
                <a:spcPct val="15000"/>
              </a:spcAft>
              <a:buChar char="•"/>
            </a:pPr>
            <a:r>
              <a:rPr lang="es-MX" sz="1600" dirty="0">
                <a:solidFill>
                  <a:schemeClr val="bg2"/>
                </a:solidFill>
              </a:rPr>
              <a:t>Intervalo operativo 240 </a:t>
            </a:r>
            <a:r>
              <a:rPr lang="es-MX" sz="1600" dirty="0" err="1">
                <a:solidFill>
                  <a:schemeClr val="bg2"/>
                </a:solidFill>
              </a:rPr>
              <a:t>seg</a:t>
            </a:r>
            <a:r>
              <a:rPr lang="es-MX" sz="1600" dirty="0">
                <a:solidFill>
                  <a:schemeClr val="bg2"/>
                </a:solidFill>
              </a:rPr>
              <a:t>.</a:t>
            </a:r>
          </a:p>
        </p:txBody>
      </p:sp>
      <p:sp>
        <p:nvSpPr>
          <p:cNvPr id="6" name="Google Shape;180;g133ae313096_0_29"/>
          <p:cNvSpPr txBox="1">
            <a:spLocks/>
          </p:cNvSpPr>
          <p:nvPr/>
        </p:nvSpPr>
        <p:spPr>
          <a:xfrm>
            <a:off x="238948" y="3510456"/>
            <a:ext cx="3639370" cy="479582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Nivel de integración de seguridad SIL 4, en apego a la normativa europea IEC EN 61508.</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Telemando de energía de tracción (SCADA) de ambas líneas 1 y 2</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Integración con el mando centralizado y los puestos de mando local.</a:t>
            </a:r>
          </a:p>
          <a:p>
            <a:pPr indent="0" algn="just">
              <a:lnSpc>
                <a:spcPct val="110000"/>
              </a:lnSpc>
              <a:buClr>
                <a:schemeClr val="dk1"/>
              </a:buClr>
              <a:buSzPts val="2590"/>
              <a:buFont typeface="Arial" panose="020B0604020202020204" pitchFamily="34" charset="0"/>
              <a:buNone/>
            </a:pPr>
            <a:r>
              <a:rPr lang="es-MX" sz="1400" dirty="0" smtClean="0">
                <a:solidFill>
                  <a:schemeClr val="tx2">
                    <a:lumMod val="50000"/>
                  </a:schemeClr>
                </a:solidFill>
                <a:latin typeface="Montserrat"/>
                <a:ea typeface="Montserrat"/>
                <a:cs typeface="Montserrat"/>
                <a:sym typeface="Montserrat"/>
              </a:rPr>
              <a:t>Nuevo Centro de Control de Operaciones (CCO) en estación Juárez.</a:t>
            </a:r>
            <a:endParaRPr lang="es-MX" sz="1400" dirty="0">
              <a:solidFill>
                <a:schemeClr val="tx2">
                  <a:lumMod val="50000"/>
                </a:schemeClr>
              </a:solidFill>
              <a:latin typeface="Montserrat"/>
              <a:ea typeface="Montserrat"/>
              <a:cs typeface="Montserrat"/>
              <a:sym typeface="Montserrat"/>
            </a:endParaRPr>
          </a:p>
        </p:txBody>
      </p:sp>
    </p:spTree>
    <p:extLst>
      <p:ext uri="{BB962C8B-B14F-4D97-AF65-F5344CB8AC3E}">
        <p14:creationId xmlns:p14="http://schemas.microsoft.com/office/powerpoint/2010/main" val="9765301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10"/>
          <p:cNvSpPr txBox="1">
            <a:spLocks/>
          </p:cNvSpPr>
          <p:nvPr/>
        </p:nvSpPr>
        <p:spPr>
          <a:xfrm>
            <a:off x="-1253359" y="-162994"/>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smtClean="0">
                <a:solidFill>
                  <a:srgbClr val="1F3864"/>
                </a:solidFill>
                <a:latin typeface="Montserrat"/>
                <a:ea typeface="Montserrat"/>
                <a:cs typeface="Montserrat"/>
                <a:sym typeface="Montserrat"/>
              </a:rPr>
              <a:t>Nuevos proyectos y su potencial</a:t>
            </a:r>
            <a:endParaRPr lang="es-MX" sz="3600" b="1">
              <a:solidFill>
                <a:srgbClr val="1F3864"/>
              </a:solidFill>
              <a:latin typeface="Montserrat"/>
              <a:ea typeface="Montserrat"/>
              <a:cs typeface="Montserrat"/>
              <a:sym typeface="Montserrat"/>
            </a:endParaRPr>
          </a:p>
        </p:txBody>
      </p:sp>
      <p:sp>
        <p:nvSpPr>
          <p:cNvPr id="3" name="Google Shape;195;p10"/>
          <p:cNvSpPr txBox="1">
            <a:spLocks/>
          </p:cNvSpPr>
          <p:nvPr/>
        </p:nvSpPr>
        <p:spPr>
          <a:xfrm>
            <a:off x="249621" y="967542"/>
            <a:ext cx="10515600" cy="41337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32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a:rPr>
              <a:t>Estudios de factibilidad, de demanda y de mercado</a:t>
            </a:r>
          </a:p>
          <a:p>
            <a:pPr marL="0" indent="0">
              <a:spcBef>
                <a:spcPts val="0"/>
              </a:spcBef>
              <a:buClr>
                <a:schemeClr val="dk1"/>
              </a:buClr>
              <a:buSzPts val="3200"/>
              <a:buFont typeface="Arial" panose="020B0604020202020204" pitchFamily="34" charset="0"/>
              <a:buNone/>
            </a:pPr>
            <a:endParaRPr lang="es-MX" sz="1050" dirty="0" smtClean="0">
              <a:solidFill>
                <a:schemeClr val="tx2">
                  <a:lumMod val="50000"/>
                </a:schemeClr>
              </a:solidFill>
              <a:latin typeface="Montserrat"/>
              <a:ea typeface="Montserrat"/>
              <a:cs typeface="Montserrat"/>
              <a:sym typeface="Montserrat"/>
            </a:endParaRPr>
          </a:p>
          <a:p>
            <a:pPr indent="-146050">
              <a:lnSpc>
                <a:spcPct val="110000"/>
              </a:lnSpc>
              <a:buClr>
                <a:srgbClr val="7F7F7F"/>
              </a:buClr>
              <a:buSzPts val="1900"/>
              <a:buFont typeface="Montserrat"/>
              <a:buChar char="•"/>
            </a:pPr>
            <a:r>
              <a:rPr lang="es-MX" sz="1900" dirty="0" smtClean="0">
                <a:solidFill>
                  <a:schemeClr val="tx2">
                    <a:lumMod val="50000"/>
                  </a:schemeClr>
                </a:solidFill>
                <a:latin typeface="Montserrat"/>
                <a:ea typeface="Montserrat"/>
                <a:cs typeface="Montserrat"/>
                <a:sym typeface="Montserrat"/>
              </a:rPr>
              <a:t>Confinamiento Línea 1 Mi Tren (8 viaductos vehiculares y 3 cierres viales)</a:t>
            </a:r>
          </a:p>
          <a:p>
            <a:pPr indent="-146050">
              <a:lnSpc>
                <a:spcPct val="110000"/>
              </a:lnSpc>
              <a:buClr>
                <a:srgbClr val="7F7F7F"/>
              </a:buClr>
              <a:buSzPts val="1900"/>
              <a:buFont typeface="Montserrat"/>
              <a:buChar char="•"/>
            </a:pPr>
            <a:endParaRPr lang="es-MX" sz="1900" dirty="0" smtClean="0">
              <a:solidFill>
                <a:schemeClr val="tx2">
                  <a:lumMod val="50000"/>
                </a:schemeClr>
              </a:solidFill>
              <a:latin typeface="Montserrat"/>
              <a:ea typeface="Montserrat"/>
              <a:cs typeface="Montserrat"/>
              <a:sym typeface="Montserrat"/>
            </a:endParaRPr>
          </a:p>
          <a:p>
            <a:pPr marL="82550" indent="0">
              <a:lnSpc>
                <a:spcPct val="110000"/>
              </a:lnSpc>
              <a:buClr>
                <a:srgbClr val="7F7F7F"/>
              </a:buClr>
              <a:buSzPts val="1900"/>
              <a:buFont typeface="Arial" panose="020B0604020202020204" pitchFamily="34" charset="0"/>
              <a:buNone/>
            </a:pPr>
            <a:endParaRPr lang="es-MX" sz="1900" dirty="0">
              <a:solidFill>
                <a:schemeClr val="tx2">
                  <a:lumMod val="50000"/>
                </a:schemeClr>
              </a:solidFill>
              <a:latin typeface="Montserrat"/>
              <a:ea typeface="Montserrat"/>
              <a:cs typeface="Montserrat"/>
              <a:sym typeface="Montserrat"/>
            </a:endParaRPr>
          </a:p>
        </p:txBody>
      </p:sp>
      <p:pic>
        <p:nvPicPr>
          <p:cNvPr id="4" name="Imagen 3"/>
          <p:cNvPicPr>
            <a:picLocks noChangeAspect="1"/>
          </p:cNvPicPr>
          <p:nvPr/>
        </p:nvPicPr>
        <p:blipFill>
          <a:blip r:embed="rId2"/>
          <a:stretch>
            <a:fillRect/>
          </a:stretch>
        </p:blipFill>
        <p:spPr>
          <a:xfrm>
            <a:off x="455247" y="2083222"/>
            <a:ext cx="5491619" cy="4118714"/>
          </a:xfrm>
          <a:prstGeom prst="rect">
            <a:avLst/>
          </a:prstGeom>
          <a:effectLst>
            <a:softEdge rad="152400"/>
          </a:effectLst>
        </p:spPr>
      </p:pic>
      <p:pic>
        <p:nvPicPr>
          <p:cNvPr id="6" name="Imagen 5"/>
          <p:cNvPicPr>
            <a:picLocks noChangeAspect="1"/>
          </p:cNvPicPr>
          <p:nvPr/>
        </p:nvPicPr>
        <p:blipFill>
          <a:blip r:embed="rId3"/>
          <a:stretch>
            <a:fillRect/>
          </a:stretch>
        </p:blipFill>
        <p:spPr>
          <a:xfrm>
            <a:off x="6178641" y="1821722"/>
            <a:ext cx="4929748" cy="3697311"/>
          </a:xfrm>
          <a:prstGeom prst="rect">
            <a:avLst/>
          </a:prstGeom>
          <a:effectLst>
            <a:softEdge rad="152400"/>
          </a:effectLst>
        </p:spPr>
      </p:pic>
    </p:spTree>
    <p:extLst>
      <p:ext uri="{BB962C8B-B14F-4D97-AF65-F5344CB8AC3E}">
        <p14:creationId xmlns:p14="http://schemas.microsoft.com/office/powerpoint/2010/main" val="25198499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3"/>
          <p:cNvSpPr txBox="1">
            <a:spLocks/>
          </p:cNvSpPr>
          <p:nvPr/>
        </p:nvSpPr>
        <p:spPr>
          <a:xfrm>
            <a:off x="7308256" y="1227061"/>
            <a:ext cx="4735074" cy="4173300"/>
          </a:xfrm>
          <a:prstGeom prst="rect">
            <a:avLst/>
          </a:prstGeom>
          <a:noFill/>
          <a:ln>
            <a:noFill/>
          </a:ln>
        </p:spPr>
        <p:txBody>
          <a:bodyPr spcFirstLastPara="1" vert="horz" wrap="square" lIns="91425" tIns="45700" rIns="91425" bIns="45700" rtlCol="0" anchor="t" anchorCtr="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algn="just">
              <a:lnSpc>
                <a:spcPct val="120000"/>
              </a:lnSpc>
              <a:spcBef>
                <a:spcPts val="0"/>
              </a:spcBef>
              <a:buClr>
                <a:srgbClr val="7F7F7F"/>
              </a:buClr>
              <a:buSzPts val="1900"/>
            </a:pPr>
            <a:r>
              <a:rPr lang="es-MX" sz="1800" dirty="0" smtClean="0">
                <a:solidFill>
                  <a:schemeClr val="tx2">
                    <a:lumMod val="50000"/>
                  </a:schemeClr>
                </a:solidFill>
                <a:latin typeface="Montserrat"/>
                <a:ea typeface="Montserrat"/>
                <a:cs typeface="Montserrat"/>
                <a:sym typeface="Montserrat"/>
              </a:rPr>
              <a:t>En los últimos años, en línea con la tendencia de las ciudades más desarrolladas en el mundo, después de evaluar las diferentes alternativas a aplicar en el momento de proyectar un nuevo sistema de transporte, México ha apostado a la integración de diferentes modos de transporte tanto masivo, como colectivo e individual a través de bicicletas, buses, sistemas BRT, tranvías, trenes ligeros, metros, entre otros. Jalisco no es la excepción.</a:t>
            </a:r>
          </a:p>
          <a:p>
            <a:pPr marL="349250" algn="just">
              <a:lnSpc>
                <a:spcPct val="120000"/>
              </a:lnSpc>
              <a:spcBef>
                <a:spcPts val="0"/>
              </a:spcBef>
              <a:buClr>
                <a:srgbClr val="7F7F7F"/>
              </a:buClr>
              <a:buSzPts val="1900"/>
            </a:pPr>
            <a:endParaRPr lang="es-MX" sz="1800" dirty="0" smtClean="0">
              <a:solidFill>
                <a:schemeClr val="tx2">
                  <a:lumMod val="50000"/>
                </a:schemeClr>
              </a:solidFill>
              <a:latin typeface="Montserrat"/>
              <a:ea typeface="Montserrat"/>
              <a:cs typeface="Montserrat"/>
              <a:sym typeface="Montserrat"/>
            </a:endParaRPr>
          </a:p>
          <a:p>
            <a:pPr marL="349250" algn="just">
              <a:lnSpc>
                <a:spcPct val="120000"/>
              </a:lnSpc>
              <a:buClr>
                <a:srgbClr val="7F7F7F"/>
              </a:buClr>
              <a:buSzPts val="1900"/>
            </a:pPr>
            <a:r>
              <a:rPr lang="es-MX" sz="1800" dirty="0" smtClean="0">
                <a:solidFill>
                  <a:schemeClr val="tx2">
                    <a:lumMod val="50000"/>
                  </a:schemeClr>
                </a:solidFill>
                <a:latin typeface="Montserrat"/>
                <a:ea typeface="Montserrat"/>
                <a:cs typeface="Montserrat"/>
                <a:sym typeface="Montserrat"/>
              </a:rPr>
              <a:t>Tres ciudades del país cuentan con sistema de metro o tren ligero: </a:t>
            </a:r>
            <a:r>
              <a:rPr lang="es-MX" sz="1800" b="1" dirty="0" smtClean="0">
                <a:solidFill>
                  <a:schemeClr val="tx2">
                    <a:lumMod val="50000"/>
                  </a:schemeClr>
                </a:solidFill>
                <a:latin typeface="Montserrat"/>
                <a:ea typeface="Montserrat"/>
                <a:cs typeface="Montserrat"/>
                <a:sym typeface="Montserrat"/>
              </a:rPr>
              <a:t>Ciudad de México, Monterrey y Guadalajara</a:t>
            </a:r>
            <a:r>
              <a:rPr lang="es-MX" sz="1800" dirty="0" smtClean="0">
                <a:solidFill>
                  <a:schemeClr val="tx2">
                    <a:lumMod val="50000"/>
                  </a:schemeClr>
                </a:solidFill>
                <a:latin typeface="Montserrat"/>
                <a:ea typeface="Montserrat"/>
                <a:cs typeface="Montserrat"/>
                <a:sym typeface="Montserrat"/>
              </a:rPr>
              <a:t>.</a:t>
            </a:r>
            <a:endParaRPr lang="es-MX" sz="1800" dirty="0">
              <a:solidFill>
                <a:schemeClr val="tx2">
                  <a:lumMod val="50000"/>
                </a:schemeClr>
              </a:solidFill>
              <a:latin typeface="Montserrat"/>
              <a:ea typeface="Montserrat"/>
              <a:cs typeface="Montserrat"/>
              <a:sym typeface="Montserrat"/>
            </a:endParaRPr>
          </a:p>
        </p:txBody>
      </p:sp>
      <p:sp>
        <p:nvSpPr>
          <p:cNvPr id="5" name="Google Shape;99;p3"/>
          <p:cNvSpPr txBox="1">
            <a:spLocks/>
          </p:cNvSpPr>
          <p:nvPr/>
        </p:nvSpPr>
        <p:spPr>
          <a:xfrm>
            <a:off x="916813" y="69961"/>
            <a:ext cx="7737000" cy="115710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3960"/>
              <a:buFont typeface="Calibri"/>
              <a:buNone/>
            </a:pPr>
            <a:r>
              <a:rPr lang="es-MX" sz="3600" b="1" dirty="0" smtClean="0">
                <a:solidFill>
                  <a:srgbClr val="1F3864"/>
                </a:solidFill>
                <a:latin typeface="Montserrat"/>
                <a:ea typeface="Montserrat"/>
                <a:cs typeface="Montserrat"/>
                <a:sym typeface="Montserrat"/>
              </a:rPr>
              <a:t>Sector Metro en México</a:t>
            </a:r>
            <a:endParaRPr lang="es-MX" sz="3600" b="1" dirty="0">
              <a:solidFill>
                <a:srgbClr val="1F3864"/>
              </a:solidFill>
              <a:latin typeface="Montserrat"/>
              <a:ea typeface="Montserrat"/>
              <a:cs typeface="Montserrat"/>
              <a:sym typeface="Montserrat"/>
            </a:endParaRPr>
          </a:p>
        </p:txBody>
      </p:sp>
      <p:grpSp>
        <p:nvGrpSpPr>
          <p:cNvPr id="6" name="Google Shape;104;p4"/>
          <p:cNvGrpSpPr/>
          <p:nvPr/>
        </p:nvGrpSpPr>
        <p:grpSpPr>
          <a:xfrm>
            <a:off x="0" y="1090426"/>
            <a:ext cx="7308256" cy="5121188"/>
            <a:chOff x="2756236" y="1539997"/>
            <a:chExt cx="6275470" cy="4460392"/>
          </a:xfrm>
        </p:grpSpPr>
        <p:pic>
          <p:nvPicPr>
            <p:cNvPr id="7" name="Google Shape;105;p4"/>
            <p:cNvPicPr preferRelativeResize="0"/>
            <p:nvPr/>
          </p:nvPicPr>
          <p:blipFill rotWithShape="1">
            <a:blip r:embed="rId2">
              <a:alphaModFix/>
            </a:blip>
            <a:srcRect b="1511"/>
            <a:stretch/>
          </p:blipFill>
          <p:spPr>
            <a:xfrm>
              <a:off x="2756236" y="1539997"/>
              <a:ext cx="6275470" cy="4460392"/>
            </a:xfrm>
            <a:prstGeom prst="rect">
              <a:avLst/>
            </a:prstGeom>
            <a:noFill/>
            <a:ln>
              <a:noFill/>
            </a:ln>
          </p:spPr>
        </p:pic>
        <p:pic>
          <p:nvPicPr>
            <p:cNvPr id="8" name="Google Shape;106;p4"/>
            <p:cNvPicPr preferRelativeResize="0"/>
            <p:nvPr/>
          </p:nvPicPr>
          <p:blipFill rotWithShape="1">
            <a:blip r:embed="rId3">
              <a:alphaModFix/>
            </a:blip>
            <a:srcRect/>
            <a:stretch/>
          </p:blipFill>
          <p:spPr>
            <a:xfrm>
              <a:off x="6246897" y="4811880"/>
              <a:ext cx="1389145" cy="375219"/>
            </a:xfrm>
            <a:prstGeom prst="rect">
              <a:avLst/>
            </a:prstGeom>
            <a:solidFill>
              <a:srgbClr val="FFFFFF"/>
            </a:solidFill>
            <a:ln>
              <a:noFill/>
            </a:ln>
          </p:spPr>
        </p:pic>
        <p:sp>
          <p:nvSpPr>
            <p:cNvPr id="9" name="Google Shape;107;p4"/>
            <p:cNvSpPr/>
            <p:nvPr/>
          </p:nvSpPr>
          <p:spPr>
            <a:xfrm>
              <a:off x="6003000" y="3426941"/>
              <a:ext cx="68286" cy="73924"/>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108;p4"/>
            <p:cNvSpPr/>
            <p:nvPr/>
          </p:nvSpPr>
          <p:spPr>
            <a:xfrm>
              <a:off x="5311022" y="4493741"/>
              <a:ext cx="68286" cy="73924"/>
            </a:xfrm>
            <a:prstGeom prst="rect">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 name="Google Shape;109;p4"/>
            <p:cNvPicPr preferRelativeResize="0"/>
            <p:nvPr/>
          </p:nvPicPr>
          <p:blipFill rotWithShape="1">
            <a:blip r:embed="rId4">
              <a:alphaModFix/>
            </a:blip>
            <a:srcRect/>
            <a:stretch/>
          </p:blipFill>
          <p:spPr>
            <a:xfrm>
              <a:off x="6108486" y="3065228"/>
              <a:ext cx="677110" cy="361713"/>
            </a:xfrm>
            <a:prstGeom prst="rect">
              <a:avLst/>
            </a:prstGeom>
            <a:noFill/>
            <a:ln>
              <a:noFill/>
            </a:ln>
          </p:spPr>
        </p:pic>
        <p:pic>
          <p:nvPicPr>
            <p:cNvPr id="12" name="Google Shape;110;p4"/>
            <p:cNvPicPr preferRelativeResize="0"/>
            <p:nvPr/>
          </p:nvPicPr>
          <p:blipFill rotWithShape="1">
            <a:blip r:embed="rId5">
              <a:alphaModFix/>
            </a:blip>
            <a:srcRect/>
            <a:stretch/>
          </p:blipFill>
          <p:spPr>
            <a:xfrm>
              <a:off x="4144912" y="4602236"/>
              <a:ext cx="1382678" cy="343370"/>
            </a:xfrm>
            <a:prstGeom prst="rect">
              <a:avLst/>
            </a:prstGeom>
            <a:noFill/>
            <a:ln>
              <a:noFill/>
            </a:ln>
          </p:spPr>
        </p:pic>
      </p:grpSp>
      <p:sp>
        <p:nvSpPr>
          <p:cNvPr id="2" name="Elipse 1"/>
          <p:cNvSpPr/>
          <p:nvPr/>
        </p:nvSpPr>
        <p:spPr>
          <a:xfrm>
            <a:off x="969619" y="4223860"/>
            <a:ext cx="1036003" cy="3824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bg1">
                    <a:lumMod val="50000"/>
                  </a:schemeClr>
                </a:solidFill>
              </a:rPr>
              <a:t>1989</a:t>
            </a:r>
            <a:endParaRPr lang="es-MX" b="1" dirty="0">
              <a:solidFill>
                <a:schemeClr val="bg1">
                  <a:lumMod val="50000"/>
                </a:schemeClr>
              </a:solidFill>
            </a:endParaRPr>
          </a:p>
        </p:txBody>
      </p:sp>
      <p:sp>
        <p:nvSpPr>
          <p:cNvPr id="13" name="Elipse 12"/>
          <p:cNvSpPr/>
          <p:nvPr/>
        </p:nvSpPr>
        <p:spPr>
          <a:xfrm>
            <a:off x="4629621" y="2778414"/>
            <a:ext cx="1036003" cy="3824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bg1">
                    <a:lumMod val="50000"/>
                  </a:schemeClr>
                </a:solidFill>
              </a:rPr>
              <a:t>1994</a:t>
            </a:r>
            <a:endParaRPr lang="es-MX" b="1" dirty="0">
              <a:solidFill>
                <a:schemeClr val="bg1">
                  <a:lumMod val="50000"/>
                </a:schemeClr>
              </a:solidFill>
            </a:endParaRPr>
          </a:p>
        </p:txBody>
      </p:sp>
      <p:sp>
        <p:nvSpPr>
          <p:cNvPr id="14" name="Elipse 13"/>
          <p:cNvSpPr/>
          <p:nvPr/>
        </p:nvSpPr>
        <p:spPr>
          <a:xfrm>
            <a:off x="4634525" y="4415094"/>
            <a:ext cx="1036003" cy="38246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bg1">
                    <a:lumMod val="50000"/>
                  </a:schemeClr>
                </a:solidFill>
              </a:rPr>
              <a:t>1969</a:t>
            </a:r>
            <a:endParaRPr lang="es-MX" b="1" dirty="0">
              <a:solidFill>
                <a:schemeClr val="bg1">
                  <a:lumMod val="50000"/>
                </a:schemeClr>
              </a:solidFill>
            </a:endParaRPr>
          </a:p>
        </p:txBody>
      </p:sp>
    </p:spTree>
    <p:extLst>
      <p:ext uri="{BB962C8B-B14F-4D97-AF65-F5344CB8AC3E}">
        <p14:creationId xmlns:p14="http://schemas.microsoft.com/office/powerpoint/2010/main" val="35676977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10"/>
          <p:cNvSpPr txBox="1">
            <a:spLocks/>
          </p:cNvSpPr>
          <p:nvPr/>
        </p:nvSpPr>
        <p:spPr>
          <a:xfrm>
            <a:off x="-1282976" y="-85148"/>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95;p10"/>
          <p:cNvSpPr txBox="1">
            <a:spLocks/>
          </p:cNvSpPr>
          <p:nvPr/>
        </p:nvSpPr>
        <p:spPr>
          <a:xfrm>
            <a:off x="370606" y="841393"/>
            <a:ext cx="10515600" cy="11233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32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a:rPr>
              <a:t>Estudios de factibilidad, de demanda y de mercado</a:t>
            </a:r>
          </a:p>
          <a:p>
            <a:pPr marL="0" indent="0">
              <a:spcBef>
                <a:spcPts val="0"/>
              </a:spcBef>
              <a:buClr>
                <a:schemeClr val="dk1"/>
              </a:buClr>
              <a:buSzPts val="3200"/>
              <a:buFont typeface="Arial" panose="020B0604020202020204" pitchFamily="34" charset="0"/>
              <a:buNone/>
            </a:pPr>
            <a:endParaRPr lang="es-MX" sz="1050" dirty="0" smtClean="0">
              <a:solidFill>
                <a:schemeClr val="tx2">
                  <a:lumMod val="50000"/>
                </a:schemeClr>
              </a:solidFill>
              <a:latin typeface="Montserrat"/>
              <a:ea typeface="Montserrat"/>
              <a:cs typeface="Montserrat"/>
              <a:sym typeface="Montserrat"/>
            </a:endParaRPr>
          </a:p>
          <a:p>
            <a:pPr indent="-146050">
              <a:lnSpc>
                <a:spcPct val="110000"/>
              </a:lnSpc>
              <a:buClr>
                <a:srgbClr val="7F7F7F"/>
              </a:buClr>
              <a:buSzPts val="1900"/>
              <a:buFont typeface="Montserrat"/>
              <a:buChar char="•"/>
            </a:pPr>
            <a:r>
              <a:rPr lang="es-MX" sz="1900" dirty="0" smtClean="0">
                <a:solidFill>
                  <a:schemeClr val="tx2">
                    <a:lumMod val="50000"/>
                  </a:schemeClr>
                </a:solidFill>
                <a:latin typeface="Montserrat"/>
                <a:ea typeface="Montserrat"/>
                <a:cs typeface="Montserrat"/>
                <a:sym typeface="Montserrat"/>
              </a:rPr>
              <a:t>Ampliación Línea 3 Mi Tren (a la zona de Tesistan)</a:t>
            </a:r>
          </a:p>
          <a:p>
            <a:pPr marL="82550" indent="0">
              <a:lnSpc>
                <a:spcPct val="110000"/>
              </a:lnSpc>
              <a:buClr>
                <a:srgbClr val="7F7F7F"/>
              </a:buClr>
              <a:buSzPts val="1900"/>
              <a:buFont typeface="Arial" panose="020B0604020202020204" pitchFamily="34" charset="0"/>
              <a:buNone/>
            </a:pPr>
            <a:endParaRPr lang="es-MX" sz="1900" dirty="0">
              <a:solidFill>
                <a:schemeClr val="tx2">
                  <a:lumMod val="50000"/>
                </a:schemeClr>
              </a:solidFill>
              <a:latin typeface="Montserrat"/>
              <a:ea typeface="Montserrat"/>
              <a:cs typeface="Montserrat"/>
              <a:sym typeface="Montserrat"/>
            </a:endParaRPr>
          </a:p>
        </p:txBody>
      </p:sp>
      <p:grpSp>
        <p:nvGrpSpPr>
          <p:cNvPr id="6" name="Grupo 5"/>
          <p:cNvGrpSpPr/>
          <p:nvPr/>
        </p:nvGrpSpPr>
        <p:grpSpPr>
          <a:xfrm>
            <a:off x="800969" y="2193186"/>
            <a:ext cx="4906301" cy="4271554"/>
            <a:chOff x="1729630" y="603045"/>
            <a:chExt cx="7032406" cy="6254955"/>
          </a:xfrm>
        </p:grpSpPr>
        <p:pic>
          <p:nvPicPr>
            <p:cNvPr id="7" name="Imagen 6"/>
            <p:cNvPicPr>
              <a:picLocks noChangeAspect="1"/>
            </p:cNvPicPr>
            <p:nvPr/>
          </p:nvPicPr>
          <p:blipFill>
            <a:blip r:embed="rId2"/>
            <a:stretch>
              <a:fillRect/>
            </a:stretch>
          </p:blipFill>
          <p:spPr>
            <a:xfrm>
              <a:off x="1729630" y="603045"/>
              <a:ext cx="7032406" cy="6254955"/>
            </a:xfrm>
            <a:prstGeom prst="rect">
              <a:avLst/>
            </a:prstGeom>
            <a:effectLst>
              <a:softEdge rad="0"/>
            </a:effectLst>
          </p:spPr>
        </p:pic>
        <p:cxnSp>
          <p:nvCxnSpPr>
            <p:cNvPr id="8" name="Conector recto 7"/>
            <p:cNvCxnSpPr/>
            <p:nvPr/>
          </p:nvCxnSpPr>
          <p:spPr>
            <a:xfrm rot="60000" flipV="1">
              <a:off x="6678395" y="3730522"/>
              <a:ext cx="208542" cy="989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6887008" y="3246275"/>
              <a:ext cx="159786" cy="49757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7046794" y="3242520"/>
              <a:ext cx="90501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7952606" y="2951867"/>
              <a:ext cx="484705" cy="29440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8434289" y="2947366"/>
              <a:ext cx="324725" cy="17395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rot="-60000">
              <a:off x="3576577" y="3560797"/>
              <a:ext cx="1313273" cy="2394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flipV="1">
              <a:off x="2928395" y="3034344"/>
              <a:ext cx="633064" cy="53712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9" name="Forma libre: forma 8">
            <a:extLst>
              <a:ext uri="{FF2B5EF4-FFF2-40B4-BE49-F238E27FC236}">
                <a16:creationId xmlns:a16="http://schemas.microsoft.com/office/drawing/2014/main" xmlns="" id="{1194B276-DAE5-3C80-DD62-D2B5ADBF68A9}"/>
              </a:ext>
            </a:extLst>
          </p:cNvPr>
          <p:cNvSpPr/>
          <p:nvPr/>
        </p:nvSpPr>
        <p:spPr>
          <a:xfrm>
            <a:off x="10001215" y="1429144"/>
            <a:ext cx="1927709" cy="1077336"/>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Línea </a:t>
            </a:r>
            <a:r>
              <a:rPr lang="es-MX" sz="2000" b="1" dirty="0" smtClean="0">
                <a:solidFill>
                  <a:schemeClr val="bg2"/>
                </a:solidFill>
              </a:rPr>
              <a:t>3 </a:t>
            </a:r>
            <a:r>
              <a:rPr lang="es-MX" sz="2000" b="1" dirty="0">
                <a:solidFill>
                  <a:schemeClr val="bg2"/>
                </a:solidFill>
              </a:rPr>
              <a:t>Mi Tren</a:t>
            </a:r>
          </a:p>
          <a:p>
            <a:pPr marL="114300" lvl="1" indent="-114300" defTabSz="577850">
              <a:lnSpc>
                <a:spcPct val="90000"/>
              </a:lnSpc>
              <a:spcBef>
                <a:spcPct val="0"/>
              </a:spcBef>
              <a:spcAft>
                <a:spcPct val="15000"/>
              </a:spcAft>
              <a:buChar char="•"/>
            </a:pPr>
            <a:r>
              <a:rPr lang="es-MX" sz="1600" dirty="0" smtClean="0">
                <a:solidFill>
                  <a:schemeClr val="bg2"/>
                </a:solidFill>
              </a:rPr>
              <a:t>7.5 km</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smtClean="0">
                <a:solidFill>
                  <a:schemeClr val="bg2"/>
                </a:solidFill>
              </a:rPr>
              <a:t>5 </a:t>
            </a:r>
            <a:r>
              <a:rPr lang="es-MX" sz="1600" dirty="0">
                <a:solidFill>
                  <a:schemeClr val="bg2"/>
                </a:solidFill>
              </a:rPr>
              <a:t>estaciones</a:t>
            </a:r>
          </a:p>
        </p:txBody>
      </p:sp>
      <p:cxnSp>
        <p:nvCxnSpPr>
          <p:cNvPr id="29" name="Conector recto 28"/>
          <p:cNvCxnSpPr>
            <a:endCxn id="21" idx="1"/>
          </p:cNvCxnSpPr>
          <p:nvPr/>
        </p:nvCxnSpPr>
        <p:spPr>
          <a:xfrm flipV="1">
            <a:off x="2233320" y="2033441"/>
            <a:ext cx="3870853" cy="1172217"/>
          </a:xfrm>
          <a:prstGeom prst="line">
            <a:avLst/>
          </a:prstGeom>
        </p:spPr>
        <p:style>
          <a:lnRef idx="3">
            <a:schemeClr val="dk1"/>
          </a:lnRef>
          <a:fillRef idx="0">
            <a:schemeClr val="dk1"/>
          </a:fillRef>
          <a:effectRef idx="2">
            <a:schemeClr val="dk1"/>
          </a:effectRef>
          <a:fontRef idx="minor">
            <a:schemeClr val="tx1"/>
          </a:fontRef>
        </p:style>
      </p:cxnSp>
      <p:cxnSp>
        <p:nvCxnSpPr>
          <p:cNvPr id="31" name="Conector recto 30"/>
          <p:cNvCxnSpPr>
            <a:endCxn id="21" idx="3"/>
          </p:cNvCxnSpPr>
          <p:nvPr/>
        </p:nvCxnSpPr>
        <p:spPr>
          <a:xfrm>
            <a:off x="2207665" y="3252428"/>
            <a:ext cx="3896508" cy="1813008"/>
          </a:xfrm>
          <a:prstGeom prst="line">
            <a:avLst/>
          </a:prstGeom>
        </p:spPr>
        <p:style>
          <a:lnRef idx="3">
            <a:schemeClr val="dk1"/>
          </a:lnRef>
          <a:fillRef idx="0">
            <a:schemeClr val="dk1"/>
          </a:fillRef>
          <a:effectRef idx="2">
            <a:schemeClr val="dk1"/>
          </a:effectRef>
          <a:fontRef idx="minor">
            <a:schemeClr val="tx1"/>
          </a:fontRef>
        </p:style>
      </p:cxnSp>
      <p:grpSp>
        <p:nvGrpSpPr>
          <p:cNvPr id="55" name="Grupo 54"/>
          <p:cNvGrpSpPr/>
          <p:nvPr/>
        </p:nvGrpSpPr>
        <p:grpSpPr>
          <a:xfrm>
            <a:off x="5387656" y="1405494"/>
            <a:ext cx="4892683" cy="4287889"/>
            <a:chOff x="5176284" y="1240552"/>
            <a:chExt cx="4892683" cy="4287889"/>
          </a:xfrm>
        </p:grpSpPr>
        <p:pic>
          <p:nvPicPr>
            <p:cNvPr id="21" name="Imagen 20"/>
            <p:cNvPicPr>
              <a:picLocks noChangeAspect="1"/>
            </p:cNvPicPr>
            <p:nvPr/>
          </p:nvPicPr>
          <p:blipFill rotWithShape="1">
            <a:blip r:embed="rId2"/>
            <a:srcRect l="10163" t="-1162" r="59418" b="69421"/>
            <a:stretch/>
          </p:blipFill>
          <p:spPr>
            <a:xfrm>
              <a:off x="5176284" y="1240552"/>
              <a:ext cx="4892683" cy="42878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Elipse 34"/>
            <p:cNvSpPr/>
            <p:nvPr/>
          </p:nvSpPr>
          <p:spPr>
            <a:xfrm>
              <a:off x="7100554" y="3790130"/>
              <a:ext cx="98836" cy="118796"/>
            </a:xfrm>
            <a:prstGeom prst="ellipse">
              <a:avLst/>
            </a:prstGeom>
            <a:solidFill>
              <a:srgbClr val="BB4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p:cNvSpPr/>
            <p:nvPr/>
          </p:nvSpPr>
          <p:spPr>
            <a:xfrm>
              <a:off x="6652577" y="3527095"/>
              <a:ext cx="98836" cy="118796"/>
            </a:xfrm>
            <a:prstGeom prst="ellipse">
              <a:avLst/>
            </a:prstGeom>
            <a:solidFill>
              <a:srgbClr val="BB4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Elipse 36"/>
            <p:cNvSpPr/>
            <p:nvPr/>
          </p:nvSpPr>
          <p:spPr>
            <a:xfrm>
              <a:off x="6385600" y="3330434"/>
              <a:ext cx="98836" cy="118796"/>
            </a:xfrm>
            <a:prstGeom prst="ellipse">
              <a:avLst/>
            </a:prstGeom>
            <a:solidFill>
              <a:srgbClr val="BB4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Elipse 37"/>
            <p:cNvSpPr/>
            <p:nvPr/>
          </p:nvSpPr>
          <p:spPr>
            <a:xfrm>
              <a:off x="6200216" y="3196889"/>
              <a:ext cx="98836" cy="118796"/>
            </a:xfrm>
            <a:prstGeom prst="ellipse">
              <a:avLst/>
            </a:prstGeom>
            <a:solidFill>
              <a:srgbClr val="BB4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Elipse 38"/>
            <p:cNvSpPr/>
            <p:nvPr/>
          </p:nvSpPr>
          <p:spPr>
            <a:xfrm>
              <a:off x="5596393" y="2770868"/>
              <a:ext cx="98836" cy="118796"/>
            </a:xfrm>
            <a:prstGeom prst="ellipse">
              <a:avLst/>
            </a:prstGeom>
            <a:solidFill>
              <a:srgbClr val="BB4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1" name="Conector recto 40"/>
            <p:cNvCxnSpPr/>
            <p:nvPr/>
          </p:nvCxnSpPr>
          <p:spPr>
            <a:xfrm flipH="1" flipV="1">
              <a:off x="5683188" y="2857841"/>
              <a:ext cx="533685" cy="368498"/>
            </a:xfrm>
            <a:prstGeom prst="line">
              <a:avLst/>
            </a:prstGeom>
          </p:spPr>
          <p:style>
            <a:lnRef idx="3">
              <a:schemeClr val="accent1"/>
            </a:lnRef>
            <a:fillRef idx="0">
              <a:schemeClr val="accent1"/>
            </a:fillRef>
            <a:effectRef idx="2">
              <a:schemeClr val="accent1"/>
            </a:effectRef>
            <a:fontRef idx="minor">
              <a:schemeClr val="tx1"/>
            </a:fontRef>
          </p:style>
        </p:cxnSp>
        <p:sp>
          <p:nvSpPr>
            <p:cNvPr id="45" name="CuadroTexto 44"/>
            <p:cNvSpPr txBox="1"/>
            <p:nvPr/>
          </p:nvSpPr>
          <p:spPr>
            <a:xfrm>
              <a:off x="6816149" y="3859348"/>
              <a:ext cx="625921" cy="230832"/>
            </a:xfrm>
            <a:prstGeom prst="rect">
              <a:avLst/>
            </a:prstGeom>
            <a:noFill/>
          </p:spPr>
          <p:txBody>
            <a:bodyPr wrap="square" rtlCol="0">
              <a:spAutoFit/>
            </a:bodyPr>
            <a:lstStyle/>
            <a:p>
              <a:r>
                <a:rPr lang="es-MX" sz="900" dirty="0" smtClean="0"/>
                <a:t>La cima</a:t>
              </a:r>
              <a:endParaRPr lang="es-MX" sz="900" dirty="0"/>
            </a:p>
          </p:txBody>
        </p:sp>
        <p:sp>
          <p:nvSpPr>
            <p:cNvPr id="46" name="CuadroTexto 45"/>
            <p:cNvSpPr txBox="1"/>
            <p:nvPr/>
          </p:nvSpPr>
          <p:spPr>
            <a:xfrm>
              <a:off x="6653931" y="3333875"/>
              <a:ext cx="625921" cy="230832"/>
            </a:xfrm>
            <a:prstGeom prst="rect">
              <a:avLst/>
            </a:prstGeom>
            <a:noFill/>
          </p:spPr>
          <p:txBody>
            <a:bodyPr wrap="square" rtlCol="0">
              <a:spAutoFit/>
            </a:bodyPr>
            <a:lstStyle/>
            <a:p>
              <a:r>
                <a:rPr lang="es-MX" sz="900" dirty="0"/>
                <a:t>A</a:t>
              </a:r>
              <a:r>
                <a:rPr lang="es-MX" sz="900" dirty="0" smtClean="0"/>
                <a:t>viación</a:t>
              </a:r>
              <a:endParaRPr lang="es-MX" sz="900" dirty="0"/>
            </a:p>
          </p:txBody>
        </p:sp>
        <p:sp>
          <p:nvSpPr>
            <p:cNvPr id="47" name="CuadroTexto 46"/>
            <p:cNvSpPr txBox="1"/>
            <p:nvPr/>
          </p:nvSpPr>
          <p:spPr>
            <a:xfrm>
              <a:off x="5783893" y="3431502"/>
              <a:ext cx="849311" cy="230832"/>
            </a:xfrm>
            <a:prstGeom prst="rect">
              <a:avLst/>
            </a:prstGeom>
            <a:noFill/>
          </p:spPr>
          <p:txBody>
            <a:bodyPr wrap="square" rtlCol="0">
              <a:spAutoFit/>
            </a:bodyPr>
            <a:lstStyle/>
            <a:p>
              <a:r>
                <a:rPr lang="es-MX" sz="900" dirty="0" smtClean="0"/>
                <a:t>Valle Imperial</a:t>
              </a:r>
              <a:endParaRPr lang="es-MX" sz="900" dirty="0"/>
            </a:p>
          </p:txBody>
        </p:sp>
        <p:sp>
          <p:nvSpPr>
            <p:cNvPr id="48" name="CuadroTexto 47"/>
            <p:cNvSpPr txBox="1"/>
            <p:nvPr/>
          </p:nvSpPr>
          <p:spPr>
            <a:xfrm>
              <a:off x="6180857" y="2992897"/>
              <a:ext cx="849311" cy="230832"/>
            </a:xfrm>
            <a:prstGeom prst="rect">
              <a:avLst/>
            </a:prstGeom>
            <a:noFill/>
          </p:spPr>
          <p:txBody>
            <a:bodyPr wrap="square" rtlCol="0">
              <a:spAutoFit/>
            </a:bodyPr>
            <a:lstStyle/>
            <a:p>
              <a:r>
                <a:rPr lang="es-MX" sz="900" dirty="0" smtClean="0"/>
                <a:t>Ocotlán</a:t>
              </a:r>
              <a:endParaRPr lang="es-MX" sz="900" dirty="0"/>
            </a:p>
          </p:txBody>
        </p:sp>
        <p:sp>
          <p:nvSpPr>
            <p:cNvPr id="49" name="CuadroTexto 48"/>
            <p:cNvSpPr txBox="1"/>
            <p:nvPr/>
          </p:nvSpPr>
          <p:spPr>
            <a:xfrm>
              <a:off x="5417034" y="2567722"/>
              <a:ext cx="849311" cy="230832"/>
            </a:xfrm>
            <a:prstGeom prst="rect">
              <a:avLst/>
            </a:prstGeom>
            <a:noFill/>
          </p:spPr>
          <p:txBody>
            <a:bodyPr wrap="square" rtlCol="0">
              <a:spAutoFit/>
            </a:bodyPr>
            <a:lstStyle/>
            <a:p>
              <a:r>
                <a:rPr lang="es-MX" sz="900" dirty="0" smtClean="0"/>
                <a:t>Tesistan</a:t>
              </a:r>
              <a:endParaRPr lang="es-MX" sz="900" dirty="0"/>
            </a:p>
          </p:txBody>
        </p:sp>
      </p:grpSp>
    </p:spTree>
    <p:extLst>
      <p:ext uri="{BB962C8B-B14F-4D97-AF65-F5344CB8AC3E}">
        <p14:creationId xmlns:p14="http://schemas.microsoft.com/office/powerpoint/2010/main" val="4191439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10"/>
          <p:cNvSpPr txBox="1">
            <a:spLocks/>
          </p:cNvSpPr>
          <p:nvPr/>
        </p:nvSpPr>
        <p:spPr>
          <a:xfrm>
            <a:off x="-1282976" y="-85148"/>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195;p10"/>
          <p:cNvSpPr txBox="1">
            <a:spLocks/>
          </p:cNvSpPr>
          <p:nvPr/>
        </p:nvSpPr>
        <p:spPr>
          <a:xfrm>
            <a:off x="449470" y="867486"/>
            <a:ext cx="10515600" cy="11233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32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a:rPr>
              <a:t>Estudios de factibilidad, de demanda y de mercado</a:t>
            </a:r>
          </a:p>
          <a:p>
            <a:pPr marL="0" indent="0">
              <a:spcBef>
                <a:spcPts val="0"/>
              </a:spcBef>
              <a:buClr>
                <a:schemeClr val="dk1"/>
              </a:buClr>
              <a:buSzPts val="3200"/>
              <a:buFont typeface="Arial" panose="020B0604020202020204" pitchFamily="34" charset="0"/>
              <a:buNone/>
            </a:pPr>
            <a:endParaRPr lang="es-MX" sz="1050" dirty="0" smtClean="0">
              <a:solidFill>
                <a:schemeClr val="tx2">
                  <a:lumMod val="50000"/>
                </a:schemeClr>
              </a:solidFill>
              <a:latin typeface="Montserrat"/>
              <a:ea typeface="Montserrat"/>
              <a:cs typeface="Montserrat"/>
              <a:sym typeface="Montserrat"/>
            </a:endParaRPr>
          </a:p>
          <a:p>
            <a:pPr indent="-146050">
              <a:lnSpc>
                <a:spcPct val="110000"/>
              </a:lnSpc>
              <a:buClr>
                <a:srgbClr val="7F7F7F"/>
              </a:buClr>
              <a:buSzPts val="1900"/>
              <a:buFont typeface="Montserrat"/>
              <a:buChar char="•"/>
            </a:pPr>
            <a:r>
              <a:rPr lang="es-MX" sz="1900" dirty="0" smtClean="0">
                <a:solidFill>
                  <a:schemeClr val="tx2">
                    <a:lumMod val="50000"/>
                  </a:schemeClr>
                </a:solidFill>
                <a:latin typeface="Montserrat"/>
                <a:ea typeface="Montserrat"/>
                <a:cs typeface="Montserrat"/>
                <a:sym typeface="Montserrat"/>
              </a:rPr>
              <a:t>Ampliación Línea 2 Mi Tren (al oriente y poniente)</a:t>
            </a:r>
          </a:p>
          <a:p>
            <a:pPr marL="82550" indent="0">
              <a:lnSpc>
                <a:spcPct val="110000"/>
              </a:lnSpc>
              <a:buClr>
                <a:srgbClr val="7F7F7F"/>
              </a:buClr>
              <a:buSzPts val="1900"/>
              <a:buFont typeface="Arial" panose="020B0604020202020204" pitchFamily="34" charset="0"/>
              <a:buNone/>
            </a:pPr>
            <a:endParaRPr lang="es-MX" sz="1900" dirty="0">
              <a:solidFill>
                <a:schemeClr val="tx2">
                  <a:lumMod val="50000"/>
                </a:schemeClr>
              </a:solidFill>
              <a:latin typeface="Montserrat"/>
              <a:ea typeface="Montserrat"/>
              <a:cs typeface="Montserrat"/>
              <a:sym typeface="Montserrat"/>
            </a:endParaRPr>
          </a:p>
        </p:txBody>
      </p:sp>
      <p:pic>
        <p:nvPicPr>
          <p:cNvPr id="5" name="Imagen 4"/>
          <p:cNvPicPr>
            <a:picLocks noChangeAspect="1"/>
          </p:cNvPicPr>
          <p:nvPr/>
        </p:nvPicPr>
        <p:blipFill>
          <a:blip r:embed="rId2"/>
          <a:stretch>
            <a:fillRect/>
          </a:stretch>
        </p:blipFill>
        <p:spPr>
          <a:xfrm>
            <a:off x="5771175" y="2571044"/>
            <a:ext cx="6190438" cy="1937876"/>
          </a:xfrm>
          <a:prstGeom prst="rect">
            <a:avLst/>
          </a:prstGeom>
          <a:effectLst>
            <a:softEdge rad="127000"/>
          </a:effectLst>
        </p:spPr>
      </p:pic>
      <p:grpSp>
        <p:nvGrpSpPr>
          <p:cNvPr id="6" name="Grupo 5"/>
          <p:cNvGrpSpPr/>
          <p:nvPr/>
        </p:nvGrpSpPr>
        <p:grpSpPr>
          <a:xfrm>
            <a:off x="0" y="1879185"/>
            <a:ext cx="4906301" cy="4271554"/>
            <a:chOff x="1729630" y="603045"/>
            <a:chExt cx="7032406" cy="6254955"/>
          </a:xfrm>
        </p:grpSpPr>
        <p:pic>
          <p:nvPicPr>
            <p:cNvPr id="7" name="Imagen 6"/>
            <p:cNvPicPr>
              <a:picLocks noChangeAspect="1"/>
            </p:cNvPicPr>
            <p:nvPr/>
          </p:nvPicPr>
          <p:blipFill>
            <a:blip r:embed="rId3"/>
            <a:stretch>
              <a:fillRect/>
            </a:stretch>
          </p:blipFill>
          <p:spPr>
            <a:xfrm>
              <a:off x="1729630" y="603045"/>
              <a:ext cx="7032406" cy="6254955"/>
            </a:xfrm>
            <a:prstGeom prst="rect">
              <a:avLst/>
            </a:prstGeom>
            <a:effectLst>
              <a:softEdge rad="0"/>
            </a:effectLst>
          </p:spPr>
        </p:pic>
        <p:cxnSp>
          <p:nvCxnSpPr>
            <p:cNvPr id="8" name="Conector recto 7"/>
            <p:cNvCxnSpPr/>
            <p:nvPr/>
          </p:nvCxnSpPr>
          <p:spPr>
            <a:xfrm rot="60000" flipV="1">
              <a:off x="6678395" y="3730522"/>
              <a:ext cx="208542" cy="989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6887008" y="3246275"/>
              <a:ext cx="159786" cy="49757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7046794" y="3242520"/>
              <a:ext cx="905014"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7952606" y="2951867"/>
              <a:ext cx="484705" cy="29440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8434289" y="2947366"/>
              <a:ext cx="324725" cy="17395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rot="-60000">
              <a:off x="3576577" y="3560797"/>
              <a:ext cx="1313273" cy="2394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flipV="1">
              <a:off x="2928395" y="3034344"/>
              <a:ext cx="633064" cy="53712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5" name="Rectángulo 14"/>
          <p:cNvSpPr/>
          <p:nvPr/>
        </p:nvSpPr>
        <p:spPr>
          <a:xfrm>
            <a:off x="6420272" y="4584199"/>
            <a:ext cx="1645002" cy="307777"/>
          </a:xfrm>
          <a:prstGeom prst="rect">
            <a:avLst/>
          </a:prstGeom>
        </p:spPr>
        <p:txBody>
          <a:bodyPr wrap="none">
            <a:spAutoFit/>
          </a:bodyPr>
          <a:lstStyle/>
          <a:p>
            <a:r>
              <a:rPr lang="es-MX" b="1" i="1" dirty="0">
                <a:solidFill>
                  <a:schemeClr val="tx2">
                    <a:lumMod val="50000"/>
                  </a:schemeClr>
                </a:solidFill>
                <a:latin typeface="Montserrat" panose="020B0604020202020204"/>
              </a:rPr>
              <a:t>Línea </a:t>
            </a:r>
            <a:r>
              <a:rPr lang="es-MX" b="1" i="1" dirty="0" smtClean="0">
                <a:solidFill>
                  <a:schemeClr val="tx2">
                    <a:lumMod val="50000"/>
                  </a:schemeClr>
                </a:solidFill>
                <a:latin typeface="Montserrat" panose="020B0604020202020204"/>
              </a:rPr>
              <a:t>2 al oriente</a:t>
            </a:r>
            <a:endParaRPr lang="es-MX" b="1" i="1" dirty="0">
              <a:solidFill>
                <a:schemeClr val="tx2">
                  <a:lumMod val="50000"/>
                </a:schemeClr>
              </a:solidFill>
              <a:latin typeface="Montserrat" panose="020B0604020202020204"/>
            </a:endParaRPr>
          </a:p>
        </p:txBody>
      </p:sp>
      <p:sp>
        <p:nvSpPr>
          <p:cNvPr id="16" name="Rectángulo 15"/>
          <p:cNvSpPr/>
          <p:nvPr/>
        </p:nvSpPr>
        <p:spPr>
          <a:xfrm>
            <a:off x="1178084" y="4182675"/>
            <a:ext cx="827471" cy="461665"/>
          </a:xfrm>
          <a:prstGeom prst="rect">
            <a:avLst/>
          </a:prstGeom>
        </p:spPr>
        <p:txBody>
          <a:bodyPr wrap="none">
            <a:spAutoFit/>
          </a:bodyPr>
          <a:lstStyle/>
          <a:p>
            <a:pPr algn="ctr"/>
            <a:r>
              <a:rPr lang="es-MX" sz="1200" b="1" i="1" dirty="0">
                <a:solidFill>
                  <a:schemeClr val="tx2">
                    <a:lumMod val="50000"/>
                  </a:schemeClr>
                </a:solidFill>
                <a:latin typeface="Montserrat" panose="020B0604020202020204"/>
              </a:rPr>
              <a:t>Línea </a:t>
            </a:r>
            <a:r>
              <a:rPr lang="es-MX" sz="1200" b="1" i="1" dirty="0" smtClean="0">
                <a:solidFill>
                  <a:schemeClr val="tx2">
                    <a:lumMod val="50000"/>
                  </a:schemeClr>
                </a:solidFill>
                <a:latin typeface="Montserrat" panose="020B0604020202020204"/>
              </a:rPr>
              <a:t>2 </a:t>
            </a:r>
          </a:p>
          <a:p>
            <a:pPr algn="ctr"/>
            <a:r>
              <a:rPr lang="es-MX" sz="1200" b="1" i="1" dirty="0" smtClean="0">
                <a:solidFill>
                  <a:schemeClr val="tx2">
                    <a:lumMod val="50000"/>
                  </a:schemeClr>
                </a:solidFill>
                <a:latin typeface="Montserrat" panose="020B0604020202020204"/>
              </a:rPr>
              <a:t>poniente</a:t>
            </a:r>
            <a:endParaRPr lang="es-MX" sz="1200" b="1" i="1" dirty="0">
              <a:solidFill>
                <a:schemeClr val="tx2">
                  <a:lumMod val="50000"/>
                </a:schemeClr>
              </a:solidFill>
              <a:latin typeface="Montserrat" panose="020B0604020202020204"/>
            </a:endParaRPr>
          </a:p>
        </p:txBody>
      </p:sp>
      <p:sp>
        <p:nvSpPr>
          <p:cNvPr id="17" name="Rectángulo 16"/>
          <p:cNvSpPr/>
          <p:nvPr/>
        </p:nvSpPr>
        <p:spPr>
          <a:xfrm>
            <a:off x="4858656" y="3309260"/>
            <a:ext cx="758541" cy="461665"/>
          </a:xfrm>
          <a:prstGeom prst="rect">
            <a:avLst/>
          </a:prstGeom>
        </p:spPr>
        <p:txBody>
          <a:bodyPr wrap="none">
            <a:spAutoFit/>
          </a:bodyPr>
          <a:lstStyle/>
          <a:p>
            <a:pPr algn="just"/>
            <a:r>
              <a:rPr lang="es-MX" sz="1200" b="1" i="1" dirty="0">
                <a:solidFill>
                  <a:schemeClr val="tx2">
                    <a:lumMod val="50000"/>
                  </a:schemeClr>
                </a:solidFill>
                <a:latin typeface="Montserrat" panose="020B0604020202020204"/>
              </a:rPr>
              <a:t>Línea </a:t>
            </a:r>
            <a:r>
              <a:rPr lang="es-MX" sz="1200" b="1" i="1" dirty="0" smtClean="0">
                <a:solidFill>
                  <a:schemeClr val="tx2">
                    <a:lumMod val="50000"/>
                  </a:schemeClr>
                </a:solidFill>
                <a:latin typeface="Montserrat" panose="020B0604020202020204"/>
              </a:rPr>
              <a:t>2 </a:t>
            </a:r>
          </a:p>
          <a:p>
            <a:pPr algn="just"/>
            <a:r>
              <a:rPr lang="es-MX" sz="1200" b="1" i="1" dirty="0" smtClean="0">
                <a:solidFill>
                  <a:schemeClr val="tx2">
                    <a:lumMod val="50000"/>
                  </a:schemeClr>
                </a:solidFill>
                <a:latin typeface="Montserrat" panose="020B0604020202020204"/>
              </a:rPr>
              <a:t>oriente</a:t>
            </a:r>
            <a:endParaRPr lang="es-MX" sz="1200" b="1" i="1" dirty="0">
              <a:solidFill>
                <a:schemeClr val="tx2">
                  <a:lumMod val="50000"/>
                </a:schemeClr>
              </a:solidFill>
              <a:latin typeface="Montserrat" panose="020B0604020202020204"/>
            </a:endParaRPr>
          </a:p>
        </p:txBody>
      </p:sp>
      <p:pic>
        <p:nvPicPr>
          <p:cNvPr id="18" name="Imagen 17"/>
          <p:cNvPicPr>
            <a:picLocks noChangeAspect="1"/>
          </p:cNvPicPr>
          <p:nvPr/>
        </p:nvPicPr>
        <p:blipFill rotWithShape="1">
          <a:blip r:embed="rId4"/>
          <a:srcRect r="49250"/>
          <a:stretch/>
        </p:blipFill>
        <p:spPr>
          <a:xfrm>
            <a:off x="5449018" y="4899110"/>
            <a:ext cx="3236313" cy="1310754"/>
          </a:xfrm>
          <a:prstGeom prst="rect">
            <a:avLst/>
          </a:prstGeom>
        </p:spPr>
      </p:pic>
      <p:sp>
        <p:nvSpPr>
          <p:cNvPr id="19" name="Forma libre: forma 8">
            <a:extLst>
              <a:ext uri="{FF2B5EF4-FFF2-40B4-BE49-F238E27FC236}">
                <a16:creationId xmlns:a16="http://schemas.microsoft.com/office/drawing/2014/main" xmlns="" id="{1194B276-DAE5-3C80-DD62-D2B5ADBF68A9}"/>
              </a:ext>
            </a:extLst>
          </p:cNvPr>
          <p:cNvSpPr/>
          <p:nvPr/>
        </p:nvSpPr>
        <p:spPr>
          <a:xfrm>
            <a:off x="8065274" y="1217580"/>
            <a:ext cx="2560685" cy="1163412"/>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Línea 2 Mi Tren</a:t>
            </a:r>
          </a:p>
          <a:p>
            <a:pPr marL="114300" lvl="1" indent="-114300" defTabSz="577850">
              <a:lnSpc>
                <a:spcPct val="90000"/>
              </a:lnSpc>
              <a:spcBef>
                <a:spcPct val="0"/>
              </a:spcBef>
              <a:spcAft>
                <a:spcPct val="15000"/>
              </a:spcAft>
              <a:buChar char="•"/>
            </a:pPr>
            <a:r>
              <a:rPr lang="es-MX" sz="1600" dirty="0">
                <a:solidFill>
                  <a:schemeClr val="bg2"/>
                </a:solidFill>
              </a:rPr>
              <a:t>Inaugurada en 1994</a:t>
            </a:r>
          </a:p>
          <a:p>
            <a:pPr marL="114300" lvl="1" indent="-114300" defTabSz="577850">
              <a:lnSpc>
                <a:spcPct val="90000"/>
              </a:lnSpc>
              <a:spcBef>
                <a:spcPct val="0"/>
              </a:spcBef>
              <a:spcAft>
                <a:spcPct val="15000"/>
              </a:spcAft>
              <a:buChar char="•"/>
            </a:pPr>
            <a:r>
              <a:rPr lang="es-MX" sz="1600" dirty="0">
                <a:solidFill>
                  <a:schemeClr val="bg2"/>
                </a:solidFill>
              </a:rPr>
              <a:t>8.5 </a:t>
            </a:r>
            <a:r>
              <a:rPr lang="es-MX" sz="1600" dirty="0" smtClean="0">
                <a:solidFill>
                  <a:schemeClr val="bg2"/>
                </a:solidFill>
              </a:rPr>
              <a:t>km</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10 estaciones</a:t>
            </a:r>
          </a:p>
        </p:txBody>
      </p:sp>
    </p:spTree>
    <p:extLst>
      <p:ext uri="{BB962C8B-B14F-4D97-AF65-F5344CB8AC3E}">
        <p14:creationId xmlns:p14="http://schemas.microsoft.com/office/powerpoint/2010/main" val="2013105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0;p11"/>
          <p:cNvSpPr txBox="1">
            <a:spLocks/>
          </p:cNvSpPr>
          <p:nvPr/>
        </p:nvSpPr>
        <p:spPr>
          <a:xfrm>
            <a:off x="-252020" y="0"/>
            <a:ext cx="83868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Nuevos proyectos y su potencial</a:t>
            </a:r>
            <a:endParaRPr lang="es-MX" sz="3600" b="1" dirty="0">
              <a:solidFill>
                <a:srgbClr val="1F3864"/>
              </a:solidFill>
              <a:latin typeface="Montserrat"/>
              <a:ea typeface="Montserrat"/>
              <a:cs typeface="Montserrat"/>
              <a:sym typeface="Montserrat"/>
            </a:endParaRPr>
          </a:p>
        </p:txBody>
      </p:sp>
      <p:sp>
        <p:nvSpPr>
          <p:cNvPr id="3" name="Google Shape;201;p11"/>
          <p:cNvSpPr txBox="1">
            <a:spLocks/>
          </p:cNvSpPr>
          <p:nvPr/>
        </p:nvSpPr>
        <p:spPr>
          <a:xfrm>
            <a:off x="522890" y="1207417"/>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SemiBold"/>
              </a:rPr>
              <a:t>Mantenimiento</a:t>
            </a:r>
          </a:p>
          <a:p>
            <a:pPr indent="-171450">
              <a:buClr>
                <a:srgbClr val="7F7F7F"/>
              </a:buClr>
              <a:buSzPts val="1900"/>
              <a:buFont typeface="Montserrat"/>
              <a:buChar char="•"/>
            </a:pPr>
            <a:r>
              <a:rPr lang="es-MX" sz="1900" dirty="0" err="1" smtClean="0">
                <a:solidFill>
                  <a:srgbClr val="767171"/>
                </a:solidFill>
                <a:latin typeface="Montserrat"/>
                <a:ea typeface="Montserrat"/>
                <a:cs typeface="Montserrat"/>
                <a:sym typeface="Montserrat"/>
              </a:rPr>
              <a:t>Reperfilado</a:t>
            </a:r>
            <a:r>
              <a:rPr lang="es-MX" sz="1900" dirty="0" smtClean="0">
                <a:solidFill>
                  <a:srgbClr val="767171"/>
                </a:solidFill>
                <a:latin typeface="Montserrat"/>
                <a:ea typeface="Montserrat"/>
                <a:cs typeface="Montserrat"/>
                <a:sym typeface="Montserrat"/>
              </a:rPr>
              <a:t> de vías Línea 1 y Línea 2 Mi Tren (en ejecución).</a:t>
            </a:r>
          </a:p>
          <a:p>
            <a:pPr indent="-50800">
              <a:buClr>
                <a:schemeClr val="dk1"/>
              </a:buClr>
              <a:buSzPts val="2800"/>
              <a:buFont typeface="Arial" panose="020B0604020202020204" pitchFamily="34" charset="0"/>
              <a:buNone/>
            </a:pPr>
            <a:endParaRPr lang="es-MX" sz="1000" dirty="0" smtClean="0">
              <a:solidFill>
                <a:srgbClr val="203864"/>
              </a:solidFill>
              <a:latin typeface="Montserrat"/>
              <a:ea typeface="Montserrat"/>
              <a:cs typeface="Montserrat"/>
              <a:sym typeface="Montserrat"/>
            </a:endParaRPr>
          </a:p>
          <a:p>
            <a:pPr marL="0" indent="0">
              <a:spcBef>
                <a:spcPts val="0"/>
              </a:spcBef>
              <a:buSzPts val="2800"/>
              <a:buFont typeface="Arial" panose="020B0604020202020204" pitchFamily="34" charset="0"/>
              <a:buNone/>
            </a:pPr>
            <a:r>
              <a:rPr lang="es-MX" sz="2400" b="1" dirty="0" smtClean="0">
                <a:solidFill>
                  <a:schemeClr val="tx2">
                    <a:lumMod val="50000"/>
                  </a:schemeClr>
                </a:solidFill>
                <a:latin typeface="Montserrat"/>
                <a:ea typeface="Montserrat"/>
                <a:cs typeface="Montserrat"/>
                <a:sym typeface="Montserrat SemiBold"/>
              </a:rPr>
              <a:t>Renovación y modernización</a:t>
            </a:r>
          </a:p>
          <a:p>
            <a:pPr indent="-171450" algn="just">
              <a:buClr>
                <a:srgbClr val="7F7F7F"/>
              </a:buClr>
              <a:buSzPts val="1900"/>
              <a:buFont typeface="Montserrat"/>
              <a:buChar char="•"/>
            </a:pPr>
            <a:r>
              <a:rPr lang="es-MX" sz="1900" dirty="0" smtClean="0">
                <a:solidFill>
                  <a:srgbClr val="767171"/>
                </a:solidFill>
                <a:latin typeface="Montserrat"/>
                <a:ea typeface="Montserrat"/>
                <a:cs typeface="Montserrat"/>
                <a:sym typeface="Montserrat"/>
              </a:rPr>
              <a:t>Obsolescencia de una parte del material rodante de L1/L2; resulta necesario contemplar la adquisición de nuevos trenes.</a:t>
            </a:r>
          </a:p>
          <a:p>
            <a:pPr marL="57150" indent="0" algn="just">
              <a:buClr>
                <a:srgbClr val="7F7F7F"/>
              </a:buClr>
              <a:buSzPts val="1900"/>
              <a:buFont typeface="Arial" panose="020B0604020202020204" pitchFamily="34" charset="0"/>
              <a:buNone/>
            </a:pPr>
            <a:r>
              <a:rPr lang="es-MX" sz="1400" kern="0" dirty="0" smtClean="0">
                <a:solidFill>
                  <a:schemeClr val="tx2">
                    <a:lumMod val="50000"/>
                  </a:schemeClr>
                </a:solidFill>
                <a:latin typeface="Montserrat" panose="00000500000000000000" pitchFamily="2" charset="0"/>
                <a:ea typeface="Montserrat SemiBold"/>
                <a:cs typeface="Montserrat SemiBold"/>
                <a:sym typeface="Montserrat SemiBold"/>
              </a:rPr>
              <a:t>   </a:t>
            </a:r>
            <a:r>
              <a:rPr lang="es-MX" sz="1600" kern="0" dirty="0" smtClean="0">
                <a:solidFill>
                  <a:schemeClr val="tx2">
                    <a:lumMod val="50000"/>
                  </a:schemeClr>
                </a:solidFill>
                <a:latin typeface="Montserrat" panose="00000500000000000000" pitchFamily="2" charset="0"/>
                <a:ea typeface="Montserrat SemiBold"/>
                <a:cs typeface="Montserrat SemiBold"/>
                <a:sym typeface="Montserrat SemiBold"/>
              </a:rPr>
              <a:t>Actualmente se circula con los siguientes modelos </a:t>
            </a:r>
            <a:r>
              <a:rPr lang="es-MX" sz="1600" kern="0" dirty="0" err="1" smtClean="0">
                <a:solidFill>
                  <a:schemeClr val="tx2">
                    <a:lumMod val="50000"/>
                  </a:schemeClr>
                </a:solidFill>
                <a:latin typeface="Montserrat" panose="00000500000000000000" pitchFamily="2" charset="0"/>
                <a:ea typeface="Montserrat SemiBold"/>
                <a:cs typeface="Montserrat SemiBold"/>
                <a:sym typeface="Montserrat SemiBold"/>
              </a:rPr>
              <a:t>Bombardier</a:t>
            </a:r>
            <a:r>
              <a:rPr lang="es-MX" sz="1600" kern="0" dirty="0" smtClean="0">
                <a:solidFill>
                  <a:schemeClr val="tx2">
                    <a:lumMod val="50000"/>
                  </a:schemeClr>
                </a:solidFill>
                <a:latin typeface="Montserrat" panose="00000500000000000000" pitchFamily="2" charset="0"/>
                <a:ea typeface="Montserrat SemiBold"/>
                <a:cs typeface="Montserrat SemiBold"/>
                <a:sym typeface="Montserrat SemiBold"/>
              </a:rPr>
              <a:t>:</a:t>
            </a:r>
          </a:p>
          <a:p>
            <a:pPr marL="865823" lvl="1" indent="-285750" algn="just">
              <a:lnSpc>
                <a:spcPct val="120000"/>
              </a:lnSpc>
              <a:spcBef>
                <a:spcPts val="1000"/>
              </a:spcBef>
              <a:buSzPct val="75000"/>
              <a:defRPr/>
            </a:pPr>
            <a:r>
              <a:rPr lang="es-MX" sz="1400" kern="0" dirty="0" smtClean="0">
                <a:solidFill>
                  <a:srgbClr val="767171"/>
                </a:solidFill>
                <a:latin typeface="Montserrat" panose="00000500000000000000" pitchFamily="2" charset="0"/>
                <a:ea typeface="Montserrat SemiBold"/>
                <a:cs typeface="Montserrat SemiBold"/>
                <a:sym typeface="Montserrat SemiBold"/>
              </a:rPr>
              <a:t>TLG 88* = 16 Trenes</a:t>
            </a:r>
          </a:p>
          <a:p>
            <a:pPr marL="865823" lvl="1" indent="-285750" algn="just">
              <a:lnSpc>
                <a:spcPct val="120000"/>
              </a:lnSpc>
              <a:spcBef>
                <a:spcPts val="0"/>
              </a:spcBef>
              <a:buSzPct val="75000"/>
              <a:defRPr/>
            </a:pPr>
            <a:r>
              <a:rPr lang="es-MX" sz="1400" b="1" u="sng" kern="0" dirty="0" smtClean="0">
                <a:solidFill>
                  <a:srgbClr val="767171"/>
                </a:solidFill>
                <a:latin typeface="Montserrat" panose="00000500000000000000" pitchFamily="2" charset="0"/>
                <a:ea typeface="Montserrat SemiBold"/>
                <a:cs typeface="Montserrat SemiBold"/>
                <a:sym typeface="Montserrat SemiBold"/>
              </a:rPr>
              <a:t>TLG 90 = 32 Trenes (requieren renovación)</a:t>
            </a:r>
          </a:p>
          <a:p>
            <a:pPr marL="865823" lvl="1" indent="-285750" algn="just">
              <a:lnSpc>
                <a:spcPct val="120000"/>
              </a:lnSpc>
              <a:spcBef>
                <a:spcPts val="0"/>
              </a:spcBef>
              <a:buSzPct val="75000"/>
              <a:defRPr/>
            </a:pPr>
            <a:r>
              <a:rPr lang="es-MX" sz="1400" kern="0" dirty="0" smtClean="0">
                <a:solidFill>
                  <a:srgbClr val="767171"/>
                </a:solidFill>
                <a:latin typeface="Montserrat" panose="00000500000000000000" pitchFamily="2" charset="0"/>
                <a:ea typeface="Montserrat SemiBold"/>
                <a:cs typeface="Montserrat SemiBold"/>
                <a:sym typeface="Montserrat SemiBold"/>
              </a:rPr>
              <a:t>TLG 15 = 12 Trenes</a:t>
            </a:r>
          </a:p>
          <a:p>
            <a:pPr marL="0" indent="0" algn="just">
              <a:lnSpc>
                <a:spcPct val="120000"/>
              </a:lnSpc>
              <a:buClr>
                <a:srgbClr val="000000"/>
              </a:buClr>
              <a:buSzPct val="61111"/>
              <a:buFont typeface="Arial" panose="020B0604020202020204" pitchFamily="34" charset="0"/>
              <a:buNone/>
              <a:defRPr/>
            </a:pPr>
            <a:r>
              <a:rPr lang="es-MX" sz="1200" i="1" kern="0" dirty="0" smtClean="0">
                <a:solidFill>
                  <a:srgbClr val="767171"/>
                </a:solidFill>
                <a:latin typeface="Montserrat" panose="00000500000000000000" pitchFamily="2" charset="0"/>
                <a:ea typeface="Montserrat SemiBold"/>
                <a:cs typeface="Montserrat SemiBold"/>
                <a:sym typeface="Montserrat SemiBold"/>
              </a:rPr>
              <a:t>              * A los modelo 88 se les modificó su sistema de tracción</a:t>
            </a:r>
            <a:r>
              <a:rPr lang="es-MX" sz="1200" i="1" dirty="0" smtClean="0">
                <a:solidFill>
                  <a:srgbClr val="767171"/>
                </a:solidFill>
                <a:latin typeface="Montserrat" panose="00000500000000000000" pitchFamily="2" charset="0"/>
                <a:ea typeface="Montserrat SemiBold"/>
                <a:cs typeface="Montserrat SemiBold"/>
                <a:sym typeface="Montserrat SemiBold"/>
              </a:rPr>
              <a:t>. </a:t>
            </a:r>
          </a:p>
          <a:p>
            <a:pPr indent="-171450">
              <a:buClr>
                <a:srgbClr val="7F7F7F"/>
              </a:buClr>
              <a:buSzPts val="1900"/>
              <a:buFont typeface="Montserrat"/>
              <a:buChar char="•"/>
            </a:pPr>
            <a:r>
              <a:rPr lang="es-MX" sz="1900" dirty="0" smtClean="0">
                <a:solidFill>
                  <a:srgbClr val="767171"/>
                </a:solidFill>
                <a:latin typeface="Montserrat"/>
                <a:ea typeface="Montserrat"/>
                <a:cs typeface="Montserrat"/>
                <a:sym typeface="Montserrat"/>
              </a:rPr>
              <a:t>Modernización del sistema de control de trenes y señalización de la Línea 2 Mi Tren.</a:t>
            </a:r>
            <a:endParaRPr lang="es-MX" sz="1900" dirty="0">
              <a:solidFill>
                <a:srgbClr val="767171"/>
              </a:solidFill>
              <a:latin typeface="Montserrat"/>
              <a:ea typeface="Montserrat"/>
              <a:cs typeface="Montserrat"/>
              <a:sym typeface="Montserrat"/>
            </a:endParaRPr>
          </a:p>
        </p:txBody>
      </p:sp>
    </p:spTree>
    <p:extLst>
      <p:ext uri="{BB962C8B-B14F-4D97-AF65-F5344CB8AC3E}">
        <p14:creationId xmlns:p14="http://schemas.microsoft.com/office/powerpoint/2010/main" val="27429961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t="-28000" b="-28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 xmlns:a16="http://schemas.microsoft.com/office/drawing/2014/main" id="{842C2A0B-15B0-F6E5-09B3-283F27817EBC}"/>
              </a:ext>
            </a:extLst>
          </p:cNvPr>
          <p:cNvSpPr txBox="1"/>
          <p:nvPr/>
        </p:nvSpPr>
        <p:spPr>
          <a:xfrm>
            <a:off x="334661" y="6094094"/>
            <a:ext cx="32650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 / 26 de octubre de 2022</a:t>
            </a:r>
          </a:p>
        </p:txBody>
      </p:sp>
      <p:pic>
        <p:nvPicPr>
          <p:cNvPr id="12" name="Imagen 11" descr="Un dibujo con letras&#10;&#10;Descripción generada automáticamente con confianza media">
            <a:extLst>
              <a:ext uri="{FF2B5EF4-FFF2-40B4-BE49-F238E27FC236}">
                <a16:creationId xmlns="" xmlns:a16="http://schemas.microsoft.com/office/drawing/2014/main" id="{56AB6DFB-DD33-FA2C-B9E3-5F87D41E5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8784" y="5913129"/>
            <a:ext cx="3508555" cy="762039"/>
          </a:xfrm>
          <a:prstGeom prst="rect">
            <a:avLst/>
          </a:prstGeom>
        </p:spPr>
      </p:pic>
      <p:pic>
        <p:nvPicPr>
          <p:cNvPr id="14" name="Imagen 13" descr="Logotipo&#10;&#10;Descripción generada automáticamente">
            <a:extLst>
              <a:ext uri="{FF2B5EF4-FFF2-40B4-BE49-F238E27FC236}">
                <a16:creationId xmlns="" xmlns:a16="http://schemas.microsoft.com/office/drawing/2014/main" id="{B2572C61-AC0A-2938-0382-D379FA7E7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709" y="207657"/>
            <a:ext cx="2745352" cy="774247"/>
          </a:xfrm>
          <a:prstGeom prst="rect">
            <a:avLst/>
          </a:prstGeom>
        </p:spPr>
      </p:pic>
      <p:sp>
        <p:nvSpPr>
          <p:cNvPr id="3" name="CuadroTexto 2">
            <a:extLst>
              <a:ext uri="{FF2B5EF4-FFF2-40B4-BE49-F238E27FC236}">
                <a16:creationId xmlns="" xmlns:a16="http://schemas.microsoft.com/office/drawing/2014/main" id="{19C7DF23-A6EC-60C7-A549-C3FAD0961668}"/>
              </a:ext>
            </a:extLst>
          </p:cNvPr>
          <p:cNvSpPr txBox="1"/>
          <p:nvPr/>
        </p:nvSpPr>
        <p:spPr>
          <a:xfrm>
            <a:off x="1151785" y="3623538"/>
            <a:ext cx="9888429" cy="1323439"/>
          </a:xfrm>
          <a:prstGeom prst="rect">
            <a:avLst/>
          </a:prstGeom>
          <a:noFill/>
        </p:spPr>
        <p:txBody>
          <a:bodyPr wrap="square" rtlCol="0">
            <a:spAutoFit/>
          </a:bodyPr>
          <a:lstStyle/>
          <a:p>
            <a:pPr algn="ctr"/>
            <a:r>
              <a:rPr lang="es-MX" sz="2000" dirty="0">
                <a:solidFill>
                  <a:schemeClr val="bg2"/>
                </a:solidFill>
                <a:latin typeface="Arial" panose="020B0604020202020204" pitchFamily="34" charset="0"/>
                <a:cs typeface="Arial" panose="020B0604020202020204" pitchFamily="34" charset="0"/>
              </a:rPr>
              <a:t>Instagram: </a:t>
            </a:r>
            <a:r>
              <a:rPr lang="es-MX" sz="2000" dirty="0" err="1">
                <a:solidFill>
                  <a:schemeClr val="bg2"/>
                </a:solidFill>
                <a:latin typeface="Arial" panose="020B0604020202020204" pitchFamily="34" charset="0"/>
                <a:cs typeface="Arial" panose="020B0604020202020204" pitchFamily="34" charset="0"/>
              </a:rPr>
              <a:t>juanchoholguinaguirre</a:t>
            </a:r>
            <a:endParaRPr lang="es-MX" sz="2000" dirty="0">
              <a:solidFill>
                <a:schemeClr val="bg2"/>
              </a:solidFill>
              <a:latin typeface="Arial" panose="020B0604020202020204" pitchFamily="34" charset="0"/>
              <a:cs typeface="Arial" panose="020B0604020202020204" pitchFamily="34" charset="0"/>
            </a:endParaRPr>
          </a:p>
          <a:p>
            <a:pPr algn="ctr"/>
            <a:r>
              <a:rPr lang="es-MX" sz="2000" dirty="0" smtClean="0">
                <a:solidFill>
                  <a:schemeClr val="bg2"/>
                </a:solidFill>
                <a:latin typeface="Arial" panose="020B0604020202020204" pitchFamily="34" charset="0"/>
                <a:cs typeface="Arial" panose="020B0604020202020204" pitchFamily="34" charset="0"/>
              </a:rPr>
              <a:t>Twitter</a:t>
            </a:r>
            <a:r>
              <a:rPr lang="es-MX" sz="2000" dirty="0">
                <a:solidFill>
                  <a:schemeClr val="bg2"/>
                </a:solidFill>
                <a:latin typeface="Arial" panose="020B0604020202020204" pitchFamily="34" charset="0"/>
                <a:cs typeface="Arial" panose="020B0604020202020204" pitchFamily="34" charset="0"/>
              </a:rPr>
              <a:t>: </a:t>
            </a:r>
            <a:r>
              <a:rPr lang="es-MX" sz="2000" dirty="0" smtClean="0">
                <a:solidFill>
                  <a:schemeClr val="bg2"/>
                </a:solidFill>
                <a:latin typeface="Arial" panose="020B0604020202020204" pitchFamily="34" charset="0"/>
                <a:cs typeface="Arial" panose="020B0604020202020204" pitchFamily="34" charset="0"/>
              </a:rPr>
              <a:t>@</a:t>
            </a:r>
            <a:r>
              <a:rPr lang="es-MX" sz="2000" dirty="0" err="1" smtClean="0">
                <a:solidFill>
                  <a:schemeClr val="bg2"/>
                </a:solidFill>
                <a:latin typeface="Arial" panose="020B0604020202020204" pitchFamily="34" charset="0"/>
                <a:cs typeface="Arial" panose="020B0604020202020204" pitchFamily="34" charset="0"/>
              </a:rPr>
              <a:t>jchaguirre</a:t>
            </a:r>
            <a:endParaRPr lang="es-MX" sz="2000" dirty="0" smtClean="0">
              <a:solidFill>
                <a:schemeClr val="bg2"/>
              </a:solidFill>
              <a:latin typeface="Arial" panose="020B0604020202020204" pitchFamily="34" charset="0"/>
              <a:cs typeface="Arial" panose="020B0604020202020204" pitchFamily="34" charset="0"/>
            </a:endParaRPr>
          </a:p>
          <a:p>
            <a:pPr algn="ctr"/>
            <a:r>
              <a:rPr lang="es-MX" sz="2000" dirty="0" smtClean="0">
                <a:solidFill>
                  <a:schemeClr val="bg2"/>
                </a:solidFill>
                <a:latin typeface="Arial" panose="020B0604020202020204" pitchFamily="34" charset="0"/>
                <a:cs typeface="Arial" panose="020B0604020202020204" pitchFamily="34" charset="0"/>
              </a:rPr>
              <a:t>Facebook</a:t>
            </a:r>
            <a:r>
              <a:rPr lang="es-MX" sz="2000" dirty="0">
                <a:solidFill>
                  <a:schemeClr val="bg2"/>
                </a:solidFill>
                <a:latin typeface="Arial" panose="020B0604020202020204" pitchFamily="34" charset="0"/>
                <a:cs typeface="Arial" panose="020B0604020202020204" pitchFamily="34" charset="0"/>
              </a:rPr>
              <a:t>: </a:t>
            </a:r>
            <a:r>
              <a:rPr lang="es-MX" sz="2000" dirty="0" smtClean="0">
                <a:solidFill>
                  <a:schemeClr val="bg2"/>
                </a:solidFill>
                <a:latin typeface="Arial" panose="020B0604020202020204" pitchFamily="34" charset="0"/>
                <a:cs typeface="Arial" panose="020B0604020202020204" pitchFamily="34" charset="0"/>
              </a:rPr>
              <a:t>Juan Carlos Holguín Aguirre</a:t>
            </a:r>
          </a:p>
          <a:p>
            <a:pPr algn="ctr"/>
            <a:endParaRPr lang="es-MX" sz="2000" dirty="0">
              <a:solidFill>
                <a:schemeClr val="bg2"/>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 xmlns:a16="http://schemas.microsoft.com/office/drawing/2014/main" id="{C691526E-DD03-96B2-8DE0-98D06956CFD8}"/>
              </a:ext>
            </a:extLst>
          </p:cNvPr>
          <p:cNvSpPr txBox="1"/>
          <p:nvPr/>
        </p:nvSpPr>
        <p:spPr>
          <a:xfrm>
            <a:off x="1165853" y="2094377"/>
            <a:ext cx="9888429" cy="584775"/>
          </a:xfrm>
          <a:prstGeom prst="rect">
            <a:avLst/>
          </a:prstGeom>
          <a:noFill/>
        </p:spPr>
        <p:txBody>
          <a:bodyPr wrap="square" rtlCol="0">
            <a:spAutoFit/>
          </a:bodyPr>
          <a:lstStyle/>
          <a:p>
            <a:pPr algn="ctr"/>
            <a:r>
              <a:rPr lang="es-MX" sz="3200" dirty="0" smtClean="0">
                <a:solidFill>
                  <a:schemeClr val="bg2"/>
                </a:solidFill>
                <a:latin typeface="Arial" panose="020B0604020202020204" pitchFamily="34" charset="0"/>
                <a:cs typeface="Arial" panose="020B0604020202020204" pitchFamily="34" charset="0"/>
              </a:rPr>
              <a:t>Ing. Juan Carlos Holguín Aguirre</a:t>
            </a:r>
            <a:endParaRPr lang="es-MX" sz="3200" dirty="0">
              <a:solidFill>
                <a:schemeClr val="bg2"/>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 xmlns:a16="http://schemas.microsoft.com/office/drawing/2014/main" id="{6B57A443-D5E5-8D27-CF25-1E494A1A9AA7}"/>
              </a:ext>
            </a:extLst>
          </p:cNvPr>
          <p:cNvCxnSpPr/>
          <p:nvPr/>
        </p:nvCxnSpPr>
        <p:spPr>
          <a:xfrm>
            <a:off x="334661" y="2879130"/>
            <a:ext cx="1158240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 xmlns:a16="http://schemas.microsoft.com/office/drawing/2014/main" id="{E6204FDF-4302-C5F7-E547-A0886392A640}"/>
              </a:ext>
            </a:extLst>
          </p:cNvPr>
          <p:cNvSpPr txBox="1"/>
          <p:nvPr/>
        </p:nvSpPr>
        <p:spPr>
          <a:xfrm>
            <a:off x="1163506" y="3020502"/>
            <a:ext cx="9888429" cy="461665"/>
          </a:xfrm>
          <a:prstGeom prst="rect">
            <a:avLst/>
          </a:prstGeom>
          <a:noFill/>
        </p:spPr>
        <p:txBody>
          <a:bodyPr wrap="square" rtlCol="0">
            <a:spAutoFit/>
          </a:bodyPr>
          <a:lstStyle/>
          <a:p>
            <a:pPr algn="ctr"/>
            <a:r>
              <a:rPr lang="es-MX" sz="2400" dirty="0" smtClean="0">
                <a:solidFill>
                  <a:schemeClr val="bg2"/>
                </a:solidFill>
                <a:latin typeface="Arial" panose="020B0604020202020204" pitchFamily="34" charset="0"/>
                <a:cs typeface="Arial" panose="020B0604020202020204" pitchFamily="34" charset="0"/>
              </a:rPr>
              <a:t>Director General del SITEUR</a:t>
            </a:r>
            <a:endParaRPr lang="es-MX" sz="24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9221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p5"/>
          <p:cNvSpPr txBox="1">
            <a:spLocks/>
          </p:cNvSpPr>
          <p:nvPr/>
        </p:nvSpPr>
        <p:spPr>
          <a:xfrm>
            <a:off x="-454573" y="0"/>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35;p5"/>
          <p:cNvSpPr txBox="1">
            <a:spLocks/>
          </p:cNvSpPr>
          <p:nvPr/>
        </p:nvSpPr>
        <p:spPr>
          <a:xfrm>
            <a:off x="417903" y="1394601"/>
            <a:ext cx="7460400" cy="49611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10000"/>
              </a:lnSpc>
              <a:buClr>
                <a:srgbClr val="7F7F7F"/>
              </a:buClr>
            </a:pPr>
            <a:r>
              <a:rPr lang="es-MX" sz="1700" smtClean="0">
                <a:solidFill>
                  <a:schemeClr val="tx2">
                    <a:lumMod val="50000"/>
                  </a:schemeClr>
                </a:solidFill>
                <a:latin typeface="Montserrat"/>
                <a:ea typeface="Montserrat"/>
                <a:cs typeface="Montserrat"/>
                <a:sym typeface="Montserrat"/>
              </a:rPr>
              <a:t>La agenda de movilidad es una de las grandes apuestas del Gobierno de Jalisco. Una de nuestras prioridades es garantizar el transporte público de calidad que merecen las y los usuarios en el estado y en especial en el Área Metropolitana de Guadalajara (AMG).</a:t>
            </a:r>
          </a:p>
          <a:p>
            <a:pPr marL="295910" indent="-285750" algn="just">
              <a:lnSpc>
                <a:spcPct val="110000"/>
              </a:lnSpc>
              <a:buClr>
                <a:srgbClr val="7F7F7F"/>
              </a:buClr>
            </a:pPr>
            <a:r>
              <a:rPr lang="es-MX" sz="1700" smtClean="0">
                <a:solidFill>
                  <a:schemeClr val="tx2">
                    <a:lumMod val="50000"/>
                  </a:schemeClr>
                </a:solidFill>
                <a:latin typeface="Montserrat"/>
                <a:ea typeface="Montserrat"/>
                <a:cs typeface="Montserrat"/>
                <a:sym typeface="Montserrat"/>
              </a:rPr>
              <a:t>Para conseguirlo, implementamos la política </a:t>
            </a:r>
            <a:r>
              <a:rPr lang="es-MX" sz="1700" b="1" smtClean="0">
                <a:solidFill>
                  <a:schemeClr val="tx2">
                    <a:lumMod val="50000"/>
                  </a:schemeClr>
                </a:solidFill>
                <a:latin typeface="Montserrat"/>
                <a:ea typeface="Montserrat"/>
                <a:cs typeface="Montserrat"/>
                <a:sym typeface="Montserrat"/>
              </a:rPr>
              <a:t>Mi Movilidad</a:t>
            </a:r>
            <a:r>
              <a:rPr lang="es-MX" sz="1700" smtClean="0">
                <a:solidFill>
                  <a:schemeClr val="tx2">
                    <a:lumMod val="50000"/>
                  </a:schemeClr>
                </a:solidFill>
                <a:latin typeface="Montserrat"/>
                <a:ea typeface="Montserrat"/>
                <a:cs typeface="Montserrat"/>
                <a:sym typeface="Montserrat"/>
              </a:rPr>
              <a:t>, un modelo integrado cuyo objetivo es lograr un solo sistema interconectado, eficiente y de calidad, que se logra a través de la Tarjeta electrónica Mi Movilidad.</a:t>
            </a:r>
          </a:p>
          <a:p>
            <a:pPr marL="295910" indent="-285750" algn="just">
              <a:lnSpc>
                <a:spcPct val="110000"/>
              </a:lnSpc>
              <a:buClr>
                <a:srgbClr val="7F7F7F"/>
              </a:buClr>
            </a:pPr>
            <a:r>
              <a:rPr lang="es-MX" sz="1700" smtClean="0">
                <a:solidFill>
                  <a:schemeClr val="tx2">
                    <a:lumMod val="50000"/>
                  </a:schemeClr>
                </a:solidFill>
                <a:latin typeface="Montserrat"/>
                <a:ea typeface="Montserrat"/>
                <a:cs typeface="Montserrat"/>
                <a:sym typeface="Montserrat"/>
              </a:rPr>
              <a:t>Con el</a:t>
            </a:r>
            <a:r>
              <a:rPr lang="es-MX" sz="1700" b="1" smtClean="0">
                <a:solidFill>
                  <a:schemeClr val="tx2">
                    <a:lumMod val="50000"/>
                  </a:schemeClr>
                </a:solidFill>
                <a:latin typeface="Montserrat"/>
                <a:ea typeface="Montserrat"/>
                <a:cs typeface="Montserrat"/>
                <a:sym typeface="Montserrat"/>
              </a:rPr>
              <a:t> Modelo Integrado de Movilidad</a:t>
            </a:r>
            <a:r>
              <a:rPr lang="es-MX" sz="1700" smtClean="0">
                <a:solidFill>
                  <a:schemeClr val="tx2">
                    <a:lumMod val="50000"/>
                  </a:schemeClr>
                </a:solidFill>
                <a:latin typeface="Montserrat"/>
                <a:ea typeface="Montserrat"/>
                <a:cs typeface="Montserrat"/>
                <a:sym typeface="Montserrat"/>
              </a:rPr>
              <a:t>, Jalisco se convertirá en el primer estado de la República en contar con un sistema de transporte público integrado que permite la conexión unificada entre las diferentes modalidades de transporte, así como en diversas ciudades además del Área Metropolitana, tales como Puerto Vallarta, Ciudad Guzmán y Tepatitlán de Morelos.</a:t>
            </a:r>
            <a:endParaRPr lang="es-MX" sz="1700" dirty="0">
              <a:solidFill>
                <a:schemeClr val="tx2">
                  <a:lumMod val="50000"/>
                </a:schemeClr>
              </a:solidFill>
              <a:latin typeface="Montserrat"/>
              <a:ea typeface="Montserrat"/>
              <a:cs typeface="Montserrat"/>
              <a:sym typeface="Montserrat"/>
            </a:endParaRPr>
          </a:p>
        </p:txBody>
      </p:sp>
      <p:pic>
        <p:nvPicPr>
          <p:cNvPr id="4" name="Google Shape;137;p5"/>
          <p:cNvPicPr preferRelativeResize="0"/>
          <p:nvPr/>
        </p:nvPicPr>
        <p:blipFill>
          <a:blip r:embed="rId2">
            <a:alphaModFix/>
          </a:blip>
          <a:stretch>
            <a:fillRect/>
          </a:stretch>
        </p:blipFill>
        <p:spPr>
          <a:xfrm>
            <a:off x="8010575" y="1762800"/>
            <a:ext cx="3524250" cy="3733800"/>
          </a:xfrm>
          <a:prstGeom prst="rect">
            <a:avLst/>
          </a:prstGeom>
          <a:noFill/>
          <a:ln>
            <a:noFill/>
          </a:ln>
        </p:spPr>
      </p:pic>
    </p:spTree>
    <p:extLst>
      <p:ext uri="{BB962C8B-B14F-4D97-AF65-F5344CB8AC3E}">
        <p14:creationId xmlns:p14="http://schemas.microsoft.com/office/powerpoint/2010/main" val="17329113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7"/>
          <p:cNvSpPr/>
          <p:nvPr/>
        </p:nvSpPr>
        <p:spPr>
          <a:xfrm>
            <a:off x="2492826" y="95073"/>
            <a:ext cx="670267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600" b="1" dirty="0">
                <a:solidFill>
                  <a:srgbClr val="1F3864"/>
                </a:solidFill>
                <a:latin typeface="Montserrat"/>
                <a:ea typeface="Montserrat"/>
                <a:cs typeface="Montserrat"/>
                <a:sym typeface="Montserrat"/>
              </a:rPr>
              <a:t>RED SITEUR ACTUAL</a:t>
            </a:r>
            <a:endParaRPr sz="3600" b="1" dirty="0">
              <a:solidFill>
                <a:srgbClr val="1F3864"/>
              </a:solidFill>
              <a:latin typeface="Montserrat"/>
              <a:ea typeface="Montserrat"/>
              <a:cs typeface="Montserrat"/>
              <a:sym typeface="Montserrat"/>
            </a:endParaRPr>
          </a:p>
        </p:txBody>
      </p:sp>
      <p:grpSp>
        <p:nvGrpSpPr>
          <p:cNvPr id="3" name="Grupo 2"/>
          <p:cNvGrpSpPr/>
          <p:nvPr/>
        </p:nvGrpSpPr>
        <p:grpSpPr>
          <a:xfrm>
            <a:off x="547448" y="95073"/>
            <a:ext cx="7282943" cy="6468989"/>
            <a:chOff x="2238004" y="203650"/>
            <a:chExt cx="7282943" cy="6468989"/>
          </a:xfrm>
        </p:grpSpPr>
        <p:pic>
          <p:nvPicPr>
            <p:cNvPr id="4" name="Google Shape;148;p7" descr="Línea 3 de Mi Tren"/>
            <p:cNvPicPr preferRelativeResize="0"/>
            <p:nvPr/>
          </p:nvPicPr>
          <p:blipFill rotWithShape="1">
            <a:blip r:embed="rId2">
              <a:alphaModFix/>
            </a:blip>
            <a:srcRect l="7085" t="3700" r="6818" b="5596"/>
            <a:stretch/>
          </p:blipFill>
          <p:spPr>
            <a:xfrm>
              <a:off x="2238004" y="203650"/>
              <a:ext cx="7282943" cy="6082850"/>
            </a:xfrm>
            <a:prstGeom prst="rect">
              <a:avLst/>
            </a:prstGeom>
            <a:noFill/>
            <a:ln>
              <a:noFill/>
            </a:ln>
          </p:spPr>
        </p:pic>
        <p:cxnSp>
          <p:nvCxnSpPr>
            <p:cNvPr id="5" name="Conector recto 4"/>
            <p:cNvCxnSpPr/>
            <p:nvPr/>
          </p:nvCxnSpPr>
          <p:spPr>
            <a:xfrm flipH="1">
              <a:off x="5572664" y="4853796"/>
              <a:ext cx="115020" cy="868393"/>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6" name="Conector recto 5"/>
            <p:cNvCxnSpPr/>
            <p:nvPr/>
          </p:nvCxnSpPr>
          <p:spPr>
            <a:xfrm flipH="1">
              <a:off x="4850922" y="5722189"/>
              <a:ext cx="721742" cy="564311"/>
            </a:xfrm>
            <a:prstGeom prst="line">
              <a:avLst/>
            </a:prstGeom>
            <a:ln>
              <a:prstDash val="dash"/>
            </a:ln>
          </p:spPr>
          <p:style>
            <a:lnRef idx="2">
              <a:schemeClr val="accent2"/>
            </a:lnRef>
            <a:fillRef idx="0">
              <a:schemeClr val="accent2"/>
            </a:fillRef>
            <a:effectRef idx="1">
              <a:schemeClr val="accent2"/>
            </a:effectRef>
            <a:fontRef idx="minor">
              <a:schemeClr val="tx1"/>
            </a:fontRef>
          </p:style>
        </p:cxnSp>
        <p:grpSp>
          <p:nvGrpSpPr>
            <p:cNvPr id="7" name="Grupo 6"/>
            <p:cNvGrpSpPr/>
            <p:nvPr/>
          </p:nvGrpSpPr>
          <p:grpSpPr>
            <a:xfrm>
              <a:off x="3813242" y="6135147"/>
              <a:ext cx="1061694" cy="537492"/>
              <a:chOff x="3715935" y="6089773"/>
              <a:chExt cx="1061694" cy="537492"/>
            </a:xfrm>
          </p:grpSpPr>
          <p:pic>
            <p:nvPicPr>
              <p:cNvPr id="9" name="Google Shape;148;p7" descr="Línea 3 de Mi Tren"/>
              <p:cNvPicPr preferRelativeResize="0"/>
              <p:nvPr/>
            </p:nvPicPr>
            <p:blipFill rotWithShape="1">
              <a:blip r:embed="rId2">
                <a:alphaModFix/>
              </a:blip>
              <a:srcRect l="42941" t="16527" r="49243" b="80327"/>
              <a:stretch/>
            </p:blipFill>
            <p:spPr>
              <a:xfrm>
                <a:off x="3715935" y="6089773"/>
                <a:ext cx="1061694" cy="393454"/>
              </a:xfrm>
              <a:prstGeom prst="rect">
                <a:avLst/>
              </a:prstGeom>
              <a:noFill/>
              <a:ln>
                <a:noFill/>
              </a:ln>
            </p:spPr>
          </p:pic>
          <p:sp>
            <p:nvSpPr>
              <p:cNvPr id="10" name="CuadroTexto 9"/>
              <p:cNvSpPr txBox="1"/>
              <p:nvPr/>
            </p:nvSpPr>
            <p:spPr>
              <a:xfrm>
                <a:off x="4253640" y="6175746"/>
                <a:ext cx="345009" cy="246221"/>
              </a:xfrm>
              <a:prstGeom prst="rect">
                <a:avLst/>
              </a:prstGeom>
              <a:noFill/>
            </p:spPr>
            <p:txBody>
              <a:bodyPr wrap="square" rtlCol="0">
                <a:spAutoFit/>
              </a:bodyPr>
              <a:lstStyle/>
              <a:p>
                <a:r>
                  <a:rPr lang="es-MX" sz="1000" b="1" dirty="0" smtClean="0">
                    <a:solidFill>
                      <a:schemeClr val="tx1">
                        <a:lumMod val="75000"/>
                      </a:schemeClr>
                    </a:solidFill>
                    <a:latin typeface="Montserrat" panose="020B0604020202020204" charset="0"/>
                    <a:cs typeface="Calibri" panose="020F0502020204030204" pitchFamily="34" charset="0"/>
                  </a:rPr>
                  <a:t>L4</a:t>
                </a:r>
                <a:endParaRPr lang="es-MX" sz="900" b="1" dirty="0">
                  <a:solidFill>
                    <a:schemeClr val="tx1">
                      <a:lumMod val="75000"/>
                    </a:schemeClr>
                  </a:solidFill>
                  <a:latin typeface="Montserrat" panose="020B0604020202020204" charset="0"/>
                  <a:cs typeface="Calibri" panose="020F0502020204030204" pitchFamily="34" charset="0"/>
                </a:endParaRPr>
              </a:p>
            </p:txBody>
          </p:sp>
          <p:sp>
            <p:nvSpPr>
              <p:cNvPr id="11" name="Rectángulo 10"/>
              <p:cNvSpPr/>
              <p:nvPr/>
            </p:nvSpPr>
            <p:spPr>
              <a:xfrm>
                <a:off x="3863229" y="6431410"/>
                <a:ext cx="383553" cy="195855"/>
              </a:xfrm>
              <a:prstGeom prst="rect">
                <a:avLst/>
              </a:prstGeom>
              <a:solidFill>
                <a:srgbClr val="EBED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8" name="Imagen 7"/>
            <p:cNvPicPr>
              <a:picLocks noChangeAspect="1"/>
            </p:cNvPicPr>
            <p:nvPr/>
          </p:nvPicPr>
          <p:blipFill rotWithShape="1">
            <a:blip r:embed="rId3">
              <a:duotone>
                <a:schemeClr val="accent2">
                  <a:shade val="45000"/>
                  <a:satMod val="135000"/>
                </a:schemeClr>
                <a:prstClr val="white"/>
              </a:duotone>
            </a:blip>
            <a:srcRect l="43403" t="17360" r="53121" b="79403"/>
            <a:stretch/>
          </p:blipFill>
          <p:spPr>
            <a:xfrm>
              <a:off x="4677989" y="6206944"/>
              <a:ext cx="253219" cy="196949"/>
            </a:xfrm>
            <a:prstGeom prst="rect">
              <a:avLst/>
            </a:prstGeom>
          </p:spPr>
        </p:pic>
      </p:grpSp>
      <p:pic>
        <p:nvPicPr>
          <p:cNvPr id="15" name="Imagen 14"/>
          <p:cNvPicPr>
            <a:picLocks noChangeAspect="1"/>
          </p:cNvPicPr>
          <p:nvPr/>
        </p:nvPicPr>
        <p:blipFill rotWithShape="1">
          <a:blip r:embed="rId4"/>
          <a:srcRect l="2277" t="1743" r="2151" b="1857"/>
          <a:stretch/>
        </p:blipFill>
        <p:spPr>
          <a:xfrm>
            <a:off x="8353354" y="1067459"/>
            <a:ext cx="2619445" cy="4379548"/>
          </a:xfrm>
          <a:prstGeom prst="rect">
            <a:avLst/>
          </a:prstGeom>
        </p:spPr>
      </p:pic>
    </p:spTree>
    <p:extLst>
      <p:ext uri="{BB962C8B-B14F-4D97-AF65-F5344CB8AC3E}">
        <p14:creationId xmlns:p14="http://schemas.microsoft.com/office/powerpoint/2010/main" val="30067979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6"/>
          <p:cNvSpPr txBox="1">
            <a:spLocks/>
          </p:cNvSpPr>
          <p:nvPr/>
        </p:nvSpPr>
        <p:spPr>
          <a:xfrm>
            <a:off x="-275897" y="0"/>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43;p6"/>
          <p:cNvSpPr txBox="1">
            <a:spLocks/>
          </p:cNvSpPr>
          <p:nvPr/>
        </p:nvSpPr>
        <p:spPr>
          <a:xfrm>
            <a:off x="838200" y="1538551"/>
            <a:ext cx="10515600" cy="4340907"/>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spcBef>
                <a:spcPts val="0"/>
              </a:spcBef>
              <a:buClr>
                <a:srgbClr val="7F7F7F"/>
              </a:buClr>
              <a:buSzPts val="2100"/>
              <a:buFont typeface="Montserrat"/>
              <a:buChar char="•"/>
            </a:pPr>
            <a:r>
              <a:rPr lang="es-MX" sz="2100" dirty="0" smtClean="0">
                <a:solidFill>
                  <a:schemeClr val="tx2">
                    <a:lumMod val="50000"/>
                  </a:schemeClr>
                </a:solidFill>
                <a:latin typeface="Montserrat"/>
                <a:ea typeface="Montserrat"/>
                <a:cs typeface="Montserrat"/>
                <a:sym typeface="Montserrat"/>
              </a:rPr>
              <a:t>Ordenamiento de rutas (Hombre Camión    Ruta Empresa).</a:t>
            </a:r>
          </a:p>
          <a:p>
            <a:pPr indent="-197485" algn="just">
              <a:lnSpc>
                <a:spcPct val="110000"/>
              </a:lnSpc>
              <a:buClr>
                <a:srgbClr val="7F7F7F"/>
              </a:buClr>
              <a:buSzPts val="2100"/>
              <a:buFont typeface="Montserrat"/>
              <a:buChar char="•"/>
            </a:pPr>
            <a:r>
              <a:rPr lang="es-MX" sz="2100" dirty="0" smtClean="0">
                <a:solidFill>
                  <a:schemeClr val="tx2">
                    <a:lumMod val="50000"/>
                  </a:schemeClr>
                </a:solidFill>
                <a:latin typeface="Montserrat"/>
                <a:ea typeface="Montserrat"/>
                <a:cs typeface="Montserrat"/>
                <a:sym typeface="Montserrat"/>
              </a:rPr>
              <a:t>Continúa la renovación de las unidades de Mi Transporte.</a:t>
            </a:r>
          </a:p>
          <a:p>
            <a:pPr indent="-197485" algn="just">
              <a:lnSpc>
                <a:spcPct val="110000"/>
              </a:lnSpc>
              <a:buClr>
                <a:srgbClr val="7F7F7F"/>
              </a:buClr>
              <a:buSzPts val="2100"/>
              <a:buFont typeface="Montserrat"/>
              <a:buChar char="•"/>
            </a:pPr>
            <a:r>
              <a:rPr lang="es-MX" sz="2100" dirty="0" smtClean="0">
                <a:solidFill>
                  <a:schemeClr val="tx2">
                    <a:lumMod val="50000"/>
                  </a:schemeClr>
                </a:solidFill>
                <a:latin typeface="Montserrat"/>
                <a:ea typeface="Montserrat"/>
                <a:cs typeface="Montserrat"/>
                <a:sym typeface="Montserrat"/>
              </a:rPr>
              <a:t>Tarjeta Mi Movilidad.</a:t>
            </a:r>
          </a:p>
          <a:p>
            <a:pPr indent="-197485" algn="just">
              <a:lnSpc>
                <a:spcPct val="110000"/>
              </a:lnSpc>
              <a:buClr>
                <a:srgbClr val="7F7F7F"/>
              </a:buClr>
              <a:buSzPts val="2100"/>
              <a:buFont typeface="Montserrat"/>
              <a:buChar char="•"/>
            </a:pPr>
            <a:r>
              <a:rPr lang="es-MX" sz="2100" b="1" u="sng" dirty="0" smtClean="0">
                <a:solidFill>
                  <a:schemeClr val="accent5">
                    <a:lumMod val="50000"/>
                  </a:schemeClr>
                </a:solidFill>
                <a:latin typeface="Montserrat"/>
                <a:ea typeface="Montserrat"/>
                <a:cs typeface="Montserrat"/>
                <a:sym typeface="Montserrat"/>
                <a:hlinkClick r:id="rId2" action="ppaction://hlinksldjump"/>
              </a:rPr>
              <a:t>Ampliación y modernización de la Línea 1 Mi Tren.</a:t>
            </a:r>
            <a:endParaRPr lang="es-MX" sz="2100" b="1" u="sng" dirty="0" smtClean="0">
              <a:solidFill>
                <a:schemeClr val="accent5">
                  <a:lumMod val="50000"/>
                </a:schemeClr>
              </a:solidFill>
              <a:latin typeface="Montserrat"/>
              <a:ea typeface="Montserrat"/>
              <a:cs typeface="Montserrat"/>
              <a:sym typeface="Montserrat"/>
            </a:endParaRPr>
          </a:p>
          <a:p>
            <a:pPr indent="-197485" algn="just">
              <a:lnSpc>
                <a:spcPct val="110000"/>
              </a:lnSpc>
              <a:buClr>
                <a:srgbClr val="7F7F7F"/>
              </a:buClr>
              <a:buSzPts val="2100"/>
              <a:buFont typeface="Montserrat"/>
              <a:buChar char="•"/>
            </a:pPr>
            <a:r>
              <a:rPr lang="es-MX" sz="2100" b="1" u="sng" dirty="0" smtClean="0">
                <a:solidFill>
                  <a:schemeClr val="accent5">
                    <a:lumMod val="50000"/>
                  </a:schemeClr>
                </a:solidFill>
                <a:latin typeface="Montserrat"/>
                <a:ea typeface="Montserrat"/>
                <a:cs typeface="Montserrat"/>
                <a:sym typeface="Montserrat"/>
                <a:hlinkClick r:id="rId3" action="ppaction://hlinksldjump"/>
              </a:rPr>
              <a:t>Conclusión y Operación de la Línea 3 Mi Tren.</a:t>
            </a:r>
            <a:endParaRPr lang="es-MX" sz="2100" b="1" u="sng" dirty="0" smtClean="0">
              <a:solidFill>
                <a:schemeClr val="accent5">
                  <a:lumMod val="50000"/>
                </a:schemeClr>
              </a:solidFill>
              <a:latin typeface="Montserrat"/>
              <a:ea typeface="Montserrat"/>
              <a:cs typeface="Montserrat"/>
              <a:sym typeface="Montserrat"/>
            </a:endParaRPr>
          </a:p>
          <a:p>
            <a:pPr indent="-197485" algn="just">
              <a:lnSpc>
                <a:spcPct val="110000"/>
              </a:lnSpc>
              <a:buClr>
                <a:srgbClr val="7F7F7F"/>
              </a:buClr>
              <a:buSzPts val="2100"/>
              <a:buFont typeface="Montserrat"/>
              <a:buChar char="•"/>
            </a:pPr>
            <a:r>
              <a:rPr lang="es-MX" sz="2100" b="1" u="sng" dirty="0" smtClean="0">
                <a:solidFill>
                  <a:schemeClr val="accent5">
                    <a:lumMod val="50000"/>
                  </a:schemeClr>
                </a:solidFill>
                <a:latin typeface="Montserrat"/>
                <a:ea typeface="Montserrat"/>
                <a:cs typeface="Montserrat"/>
                <a:sym typeface="Montserrat"/>
                <a:hlinkClick r:id="rId4" action="ppaction://hlinksldjump"/>
              </a:rPr>
              <a:t>Puesta en operación de la 2ª línea de BRT: Mi Macro Periférico (2ª más grande de Latinoamérica).</a:t>
            </a:r>
            <a:endParaRPr lang="es-MX" sz="2100" b="1" u="sng" dirty="0" smtClean="0">
              <a:solidFill>
                <a:schemeClr val="accent5">
                  <a:lumMod val="50000"/>
                </a:schemeClr>
              </a:solidFill>
              <a:latin typeface="Montserrat"/>
              <a:ea typeface="Montserrat"/>
              <a:cs typeface="Montserrat"/>
              <a:sym typeface="Montserrat"/>
            </a:endParaRPr>
          </a:p>
          <a:p>
            <a:pPr indent="-197485" algn="just">
              <a:lnSpc>
                <a:spcPct val="110000"/>
              </a:lnSpc>
              <a:buClr>
                <a:srgbClr val="7F7F7F"/>
              </a:buClr>
              <a:buSzPts val="2100"/>
              <a:buFont typeface="Montserrat"/>
              <a:buChar char="•"/>
            </a:pPr>
            <a:r>
              <a:rPr lang="es-MX" sz="2100" b="1" u="sng" dirty="0" smtClean="0">
                <a:solidFill>
                  <a:schemeClr val="accent5">
                    <a:lumMod val="50000"/>
                  </a:schemeClr>
                </a:solidFill>
                <a:latin typeface="Montserrat"/>
                <a:ea typeface="Montserrat"/>
                <a:cs typeface="Montserrat"/>
                <a:sym typeface="Montserrat"/>
                <a:hlinkClick r:id="rId5" action="ppaction://hlinksldjump"/>
              </a:rPr>
              <a:t>Puesta en operación de la 1ª ruta eléctrica en México: Mi Transporte Eléctrico.</a:t>
            </a:r>
            <a:endParaRPr lang="es-MX" sz="2100" b="1" u="sng" dirty="0">
              <a:solidFill>
                <a:schemeClr val="accent5">
                  <a:lumMod val="50000"/>
                </a:schemeClr>
              </a:solidFill>
              <a:latin typeface="Montserrat"/>
              <a:ea typeface="Montserrat"/>
              <a:cs typeface="Montserrat"/>
              <a:sym typeface="Montserrat"/>
            </a:endParaRPr>
          </a:p>
        </p:txBody>
      </p:sp>
    </p:spTree>
    <p:extLst>
      <p:ext uri="{BB962C8B-B14F-4D97-AF65-F5344CB8AC3E}">
        <p14:creationId xmlns:p14="http://schemas.microsoft.com/office/powerpoint/2010/main" val="29156684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4;g133ae313096_0_0"/>
          <p:cNvSpPr txBox="1">
            <a:spLocks/>
          </p:cNvSpPr>
          <p:nvPr/>
        </p:nvSpPr>
        <p:spPr>
          <a:xfrm>
            <a:off x="-435315" y="-23873"/>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3" name="Google Shape;155;g133ae313096_0_0"/>
          <p:cNvSpPr txBox="1">
            <a:spLocks/>
          </p:cNvSpPr>
          <p:nvPr/>
        </p:nvSpPr>
        <p:spPr>
          <a:xfrm>
            <a:off x="838200" y="1301827"/>
            <a:ext cx="10515600" cy="37809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smtClean="0">
                <a:solidFill>
                  <a:schemeClr val="tx2">
                    <a:lumMod val="50000"/>
                  </a:schemeClr>
                </a:solidFill>
                <a:latin typeface="Montserrat"/>
                <a:ea typeface="Montserrat"/>
                <a:cs typeface="Montserrat"/>
                <a:sym typeface="Montserrat"/>
              </a:rPr>
              <a:t>Ampliación y modernización de la Línea 1 Mi Tren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4" name="Google Shape;156;g133ae313096_0_0"/>
          <p:cNvPicPr preferRelativeResize="0"/>
          <p:nvPr/>
        </p:nvPicPr>
        <p:blipFill>
          <a:blip r:embed="rId2">
            <a:alphaModFix/>
          </a:blip>
          <a:stretch>
            <a:fillRect/>
          </a:stretch>
        </p:blipFill>
        <p:spPr>
          <a:xfrm>
            <a:off x="465335" y="2019317"/>
            <a:ext cx="8714300" cy="3867075"/>
          </a:xfrm>
          <a:prstGeom prst="rect">
            <a:avLst/>
          </a:prstGeom>
          <a:noFill/>
          <a:ln>
            <a:noFill/>
          </a:ln>
        </p:spPr>
      </p:pic>
      <p:sp>
        <p:nvSpPr>
          <p:cNvPr id="5" name="Forma libre: forma 3">
            <a:extLst>
              <a:ext uri="{FF2B5EF4-FFF2-40B4-BE49-F238E27FC236}">
                <a16:creationId xmlns:a16="http://schemas.microsoft.com/office/drawing/2014/main" xmlns="" id="{B9F904BA-5614-1C7B-F54A-D7B60E7F7489}"/>
              </a:ext>
            </a:extLst>
          </p:cNvPr>
          <p:cNvSpPr/>
          <p:nvPr/>
        </p:nvSpPr>
        <p:spPr>
          <a:xfrm>
            <a:off x="9426738" y="2019317"/>
            <a:ext cx="2439926" cy="1890531"/>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marL="0" lvl="0" indent="0" algn="ctr" defTabSz="755650">
              <a:lnSpc>
                <a:spcPct val="90000"/>
              </a:lnSpc>
              <a:spcBef>
                <a:spcPct val="0"/>
              </a:spcBef>
              <a:spcAft>
                <a:spcPct val="35000"/>
              </a:spcAft>
              <a:buNone/>
            </a:pPr>
            <a:r>
              <a:rPr lang="es-MX" sz="2000" b="1" kern="1200" dirty="0">
                <a:solidFill>
                  <a:schemeClr val="bg2"/>
                </a:solidFill>
              </a:rPr>
              <a:t>Línea 1 Mi Tren</a:t>
            </a:r>
          </a:p>
          <a:p>
            <a:pPr marL="114300" lvl="1" indent="-114300" algn="l" defTabSz="577850">
              <a:lnSpc>
                <a:spcPct val="90000"/>
              </a:lnSpc>
              <a:spcBef>
                <a:spcPct val="0"/>
              </a:spcBef>
              <a:spcAft>
                <a:spcPct val="15000"/>
              </a:spcAft>
              <a:buClrTx/>
              <a:buChar char="•"/>
            </a:pPr>
            <a:r>
              <a:rPr lang="es-MX" sz="1600" kern="1200" dirty="0">
                <a:solidFill>
                  <a:schemeClr val="bg2"/>
                </a:solidFill>
              </a:rPr>
              <a:t>Inaugurada en 1989</a:t>
            </a:r>
          </a:p>
          <a:p>
            <a:pPr marL="114300" lvl="1" indent="-114300" algn="l" defTabSz="577850">
              <a:lnSpc>
                <a:spcPct val="90000"/>
              </a:lnSpc>
              <a:spcBef>
                <a:spcPct val="0"/>
              </a:spcBef>
              <a:spcAft>
                <a:spcPct val="15000"/>
              </a:spcAft>
              <a:buClrTx/>
              <a:buChar char="•"/>
            </a:pPr>
            <a:r>
              <a:rPr lang="es-MX" sz="1600" kern="1200" dirty="0">
                <a:solidFill>
                  <a:schemeClr val="bg2"/>
                </a:solidFill>
              </a:rPr>
              <a:t>16.5 </a:t>
            </a:r>
            <a:r>
              <a:rPr lang="es-MX" sz="1600" kern="1200" dirty="0" err="1">
                <a:solidFill>
                  <a:schemeClr val="bg2"/>
                </a:solidFill>
              </a:rPr>
              <a:t>kms</a:t>
            </a:r>
            <a:endParaRPr lang="es-MX" sz="1600" kern="1200" dirty="0">
              <a:solidFill>
                <a:schemeClr val="bg2"/>
              </a:solidFill>
            </a:endParaRPr>
          </a:p>
          <a:p>
            <a:pPr marL="114300" lvl="1" indent="-114300" algn="l" defTabSz="577850">
              <a:lnSpc>
                <a:spcPct val="90000"/>
              </a:lnSpc>
              <a:spcBef>
                <a:spcPct val="0"/>
              </a:spcBef>
              <a:spcAft>
                <a:spcPct val="15000"/>
              </a:spcAft>
              <a:buClrTx/>
              <a:buChar char="•"/>
            </a:pPr>
            <a:r>
              <a:rPr lang="es-MX" sz="1600" kern="1200" dirty="0">
                <a:solidFill>
                  <a:schemeClr val="bg2"/>
                </a:solidFill>
              </a:rPr>
              <a:t>20 estaciones</a:t>
            </a:r>
          </a:p>
          <a:p>
            <a:pPr marL="114300" lvl="1" indent="-114300" algn="l" defTabSz="577850">
              <a:lnSpc>
                <a:spcPct val="90000"/>
              </a:lnSpc>
              <a:spcBef>
                <a:spcPct val="0"/>
              </a:spcBef>
              <a:spcAft>
                <a:spcPct val="15000"/>
              </a:spcAft>
              <a:buClrTx/>
              <a:buChar char="•"/>
            </a:pPr>
            <a:r>
              <a:rPr lang="es-MX" sz="1600" kern="1200" dirty="0">
                <a:solidFill>
                  <a:schemeClr val="bg2"/>
                </a:solidFill>
              </a:rPr>
              <a:t>Modernizada entre 2014-2019</a:t>
            </a:r>
          </a:p>
        </p:txBody>
      </p:sp>
    </p:spTree>
    <p:extLst>
      <p:ext uri="{BB962C8B-B14F-4D97-AF65-F5344CB8AC3E}">
        <p14:creationId xmlns:p14="http://schemas.microsoft.com/office/powerpoint/2010/main" val="3359443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1;g133ae313096_0_6"/>
          <p:cNvSpPr txBox="1">
            <a:spLocks/>
          </p:cNvSpPr>
          <p:nvPr/>
        </p:nvSpPr>
        <p:spPr>
          <a:xfrm>
            <a:off x="-832945" y="-48328"/>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pic>
        <p:nvPicPr>
          <p:cNvPr id="3" name="Google Shape;163;g133ae313096_0_6"/>
          <p:cNvPicPr preferRelativeResize="0"/>
          <p:nvPr/>
        </p:nvPicPr>
        <p:blipFill>
          <a:blip r:embed="rId2">
            <a:alphaModFix/>
          </a:blip>
          <a:stretch>
            <a:fillRect/>
          </a:stretch>
        </p:blipFill>
        <p:spPr>
          <a:xfrm>
            <a:off x="784150" y="1793925"/>
            <a:ext cx="6788475" cy="4169176"/>
          </a:xfrm>
          <a:prstGeom prst="rect">
            <a:avLst/>
          </a:prstGeom>
          <a:noFill/>
          <a:ln>
            <a:noFill/>
          </a:ln>
        </p:spPr>
      </p:pic>
      <p:pic>
        <p:nvPicPr>
          <p:cNvPr id="4" name="Google Shape;164;g133ae313096_0_6"/>
          <p:cNvPicPr preferRelativeResize="0"/>
          <p:nvPr/>
        </p:nvPicPr>
        <p:blipFill>
          <a:blip r:embed="rId3">
            <a:alphaModFix/>
          </a:blip>
          <a:stretch>
            <a:fillRect/>
          </a:stretch>
        </p:blipFill>
        <p:spPr>
          <a:xfrm>
            <a:off x="8322125" y="1228878"/>
            <a:ext cx="3085725" cy="2101651"/>
          </a:xfrm>
          <a:prstGeom prst="rect">
            <a:avLst/>
          </a:prstGeom>
          <a:noFill/>
          <a:ln>
            <a:noFill/>
          </a:ln>
        </p:spPr>
      </p:pic>
      <p:pic>
        <p:nvPicPr>
          <p:cNvPr id="5" name="Google Shape;165;g133ae313096_0_6"/>
          <p:cNvPicPr preferRelativeResize="0"/>
          <p:nvPr/>
        </p:nvPicPr>
        <p:blipFill>
          <a:blip r:embed="rId4">
            <a:alphaModFix/>
          </a:blip>
          <a:stretch>
            <a:fillRect/>
          </a:stretch>
        </p:blipFill>
        <p:spPr>
          <a:xfrm>
            <a:off x="8322125" y="3447589"/>
            <a:ext cx="3085726" cy="1765542"/>
          </a:xfrm>
          <a:prstGeom prst="rect">
            <a:avLst/>
          </a:prstGeom>
          <a:noFill/>
          <a:ln>
            <a:noFill/>
          </a:ln>
        </p:spPr>
      </p:pic>
      <p:sp>
        <p:nvSpPr>
          <p:cNvPr id="6" name="Google Shape;162;g133ae313096_0_6"/>
          <p:cNvSpPr txBox="1">
            <a:spLocks/>
          </p:cNvSpPr>
          <p:nvPr/>
        </p:nvSpPr>
        <p:spPr>
          <a:xfrm>
            <a:off x="784150" y="954004"/>
            <a:ext cx="10515600" cy="119749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smtClean="0">
                <a:solidFill>
                  <a:schemeClr val="tx2">
                    <a:lumMod val="50000"/>
                  </a:schemeClr>
                </a:solidFill>
                <a:latin typeface="Montserrat"/>
                <a:ea typeface="Montserrat"/>
                <a:cs typeface="Montserrat"/>
                <a:sym typeface="Montserrat"/>
              </a:rPr>
              <a:t>Ampliación y modernización de la Línea 1 Mi Tren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spTree>
    <p:extLst>
      <p:ext uri="{BB962C8B-B14F-4D97-AF65-F5344CB8AC3E}">
        <p14:creationId xmlns:p14="http://schemas.microsoft.com/office/powerpoint/2010/main" val="220058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73;g133ae313096_0_16"/>
          <p:cNvPicPr preferRelativeResize="0"/>
          <p:nvPr/>
        </p:nvPicPr>
        <p:blipFill>
          <a:blip r:embed="rId2">
            <a:alphaModFix/>
          </a:blip>
          <a:stretch>
            <a:fillRect/>
          </a:stretch>
        </p:blipFill>
        <p:spPr>
          <a:xfrm>
            <a:off x="198796" y="1662136"/>
            <a:ext cx="7054538" cy="4560863"/>
          </a:xfrm>
          <a:prstGeom prst="rect">
            <a:avLst/>
          </a:prstGeom>
          <a:noFill/>
          <a:ln>
            <a:noFill/>
          </a:ln>
          <a:effectLst>
            <a:softEdge rad="101600"/>
          </a:effectLst>
        </p:spPr>
      </p:pic>
      <p:pic>
        <p:nvPicPr>
          <p:cNvPr id="4" name="Google Shape;174;g133ae313096_0_16"/>
          <p:cNvPicPr preferRelativeResize="0"/>
          <p:nvPr/>
        </p:nvPicPr>
        <p:blipFill>
          <a:blip r:embed="rId3">
            <a:alphaModFix/>
          </a:blip>
          <a:stretch>
            <a:fillRect/>
          </a:stretch>
        </p:blipFill>
        <p:spPr>
          <a:xfrm>
            <a:off x="7253334" y="2984938"/>
            <a:ext cx="4355873" cy="2521505"/>
          </a:xfrm>
          <a:prstGeom prst="rect">
            <a:avLst/>
          </a:prstGeom>
          <a:noFill/>
          <a:ln>
            <a:noFill/>
          </a:ln>
          <a:effectLst>
            <a:softEdge rad="101600"/>
          </a:effectLst>
        </p:spPr>
      </p:pic>
      <p:sp>
        <p:nvSpPr>
          <p:cNvPr id="5" name="Forma libre: forma 8">
            <a:extLst>
              <a:ext uri="{FF2B5EF4-FFF2-40B4-BE49-F238E27FC236}">
                <a16:creationId xmlns:a16="http://schemas.microsoft.com/office/drawing/2014/main" xmlns="" id="{1194B276-DAE5-3C80-DD62-D2B5ADBF68A9}"/>
              </a:ext>
            </a:extLst>
          </p:cNvPr>
          <p:cNvSpPr/>
          <p:nvPr/>
        </p:nvSpPr>
        <p:spPr>
          <a:xfrm>
            <a:off x="7749254" y="1253012"/>
            <a:ext cx="3160484" cy="1731926"/>
          </a:xfrm>
          <a:custGeom>
            <a:avLst/>
            <a:gdLst>
              <a:gd name="connsiteX0" fmla="*/ 0 w 2389080"/>
              <a:gd name="connsiteY0" fmla="*/ 141097 h 1410974"/>
              <a:gd name="connsiteX1" fmla="*/ 141097 w 2389080"/>
              <a:gd name="connsiteY1" fmla="*/ 0 h 1410974"/>
              <a:gd name="connsiteX2" fmla="*/ 2247983 w 2389080"/>
              <a:gd name="connsiteY2" fmla="*/ 0 h 1410974"/>
              <a:gd name="connsiteX3" fmla="*/ 2389080 w 2389080"/>
              <a:gd name="connsiteY3" fmla="*/ 141097 h 1410974"/>
              <a:gd name="connsiteX4" fmla="*/ 2389080 w 2389080"/>
              <a:gd name="connsiteY4" fmla="*/ 1269877 h 1410974"/>
              <a:gd name="connsiteX5" fmla="*/ 2247983 w 2389080"/>
              <a:gd name="connsiteY5" fmla="*/ 1410974 h 1410974"/>
              <a:gd name="connsiteX6" fmla="*/ 141097 w 2389080"/>
              <a:gd name="connsiteY6" fmla="*/ 1410974 h 1410974"/>
              <a:gd name="connsiteX7" fmla="*/ 0 w 2389080"/>
              <a:gd name="connsiteY7" fmla="*/ 1269877 h 1410974"/>
              <a:gd name="connsiteX8" fmla="*/ 0 w 2389080"/>
              <a:gd name="connsiteY8" fmla="*/ 141097 h 141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080" h="1410974">
                <a:moveTo>
                  <a:pt x="0" y="141097"/>
                </a:moveTo>
                <a:cubicBezTo>
                  <a:pt x="0" y="63171"/>
                  <a:pt x="63171" y="0"/>
                  <a:pt x="141097" y="0"/>
                </a:cubicBezTo>
                <a:lnTo>
                  <a:pt x="2247983" y="0"/>
                </a:lnTo>
                <a:cubicBezTo>
                  <a:pt x="2325909" y="0"/>
                  <a:pt x="2389080" y="63171"/>
                  <a:pt x="2389080" y="141097"/>
                </a:cubicBezTo>
                <a:lnTo>
                  <a:pt x="2389080" y="1269877"/>
                </a:lnTo>
                <a:cubicBezTo>
                  <a:pt x="2389080" y="1347803"/>
                  <a:pt x="2325909" y="1410974"/>
                  <a:pt x="2247983" y="1410974"/>
                </a:cubicBezTo>
                <a:lnTo>
                  <a:pt x="141097" y="1410974"/>
                </a:lnTo>
                <a:cubicBezTo>
                  <a:pt x="63171" y="1410974"/>
                  <a:pt x="0" y="1347803"/>
                  <a:pt x="0" y="1269877"/>
                </a:cubicBezTo>
                <a:lnTo>
                  <a:pt x="0" y="14109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64770" rIns="64771" bIns="64770" numCol="1" spcCol="1270" anchor="t" anchorCtr="0">
            <a:noAutofit/>
          </a:bodyPr>
          <a:lstStyle/>
          <a:p>
            <a:pPr algn="ctr" defTabSz="755650">
              <a:lnSpc>
                <a:spcPct val="90000"/>
              </a:lnSpc>
              <a:spcBef>
                <a:spcPct val="0"/>
              </a:spcBef>
              <a:spcAft>
                <a:spcPct val="35000"/>
              </a:spcAft>
            </a:pPr>
            <a:r>
              <a:rPr lang="es-MX" sz="2000" b="1" dirty="0">
                <a:solidFill>
                  <a:schemeClr val="bg2"/>
                </a:solidFill>
              </a:rPr>
              <a:t>Línea 3 Mi Tren</a:t>
            </a:r>
          </a:p>
          <a:p>
            <a:pPr marL="114300" lvl="1" indent="-114300" defTabSz="577850">
              <a:lnSpc>
                <a:spcPct val="90000"/>
              </a:lnSpc>
              <a:spcBef>
                <a:spcPct val="0"/>
              </a:spcBef>
              <a:spcAft>
                <a:spcPct val="15000"/>
              </a:spcAft>
              <a:buChar char="•"/>
            </a:pPr>
            <a:r>
              <a:rPr lang="es-MX" sz="1600" dirty="0">
                <a:solidFill>
                  <a:schemeClr val="bg2"/>
                </a:solidFill>
              </a:rPr>
              <a:t>Inaugurada en </a:t>
            </a:r>
            <a:r>
              <a:rPr lang="es-MX" sz="1600" dirty="0" smtClean="0">
                <a:solidFill>
                  <a:schemeClr val="bg2"/>
                </a:solidFill>
              </a:rPr>
              <a:t>septiembre del 2020</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21.5 </a:t>
            </a:r>
            <a:r>
              <a:rPr lang="es-MX" sz="1600" dirty="0" smtClean="0">
                <a:solidFill>
                  <a:schemeClr val="bg2"/>
                </a:solidFill>
              </a:rPr>
              <a:t>km</a:t>
            </a:r>
            <a:endParaRPr lang="es-MX" sz="1600" dirty="0">
              <a:solidFill>
                <a:schemeClr val="bg2"/>
              </a:solidFill>
            </a:endParaRPr>
          </a:p>
          <a:p>
            <a:pPr marL="114300" lvl="1" indent="-114300" defTabSz="577850">
              <a:lnSpc>
                <a:spcPct val="90000"/>
              </a:lnSpc>
              <a:spcBef>
                <a:spcPct val="0"/>
              </a:spcBef>
              <a:spcAft>
                <a:spcPct val="15000"/>
              </a:spcAft>
              <a:buChar char="•"/>
            </a:pPr>
            <a:r>
              <a:rPr lang="es-MX" sz="1600" dirty="0">
                <a:solidFill>
                  <a:schemeClr val="bg2"/>
                </a:solidFill>
              </a:rPr>
              <a:t>18 </a:t>
            </a:r>
            <a:r>
              <a:rPr lang="es-MX" sz="1600" dirty="0" smtClean="0">
                <a:solidFill>
                  <a:schemeClr val="bg2"/>
                </a:solidFill>
              </a:rPr>
              <a:t>estaciones</a:t>
            </a:r>
          </a:p>
          <a:p>
            <a:pPr marL="114300" lvl="1" indent="-114300" defTabSz="577850">
              <a:lnSpc>
                <a:spcPct val="90000"/>
              </a:lnSpc>
              <a:spcBef>
                <a:spcPct val="0"/>
              </a:spcBef>
              <a:spcAft>
                <a:spcPct val="15000"/>
              </a:spcAft>
              <a:buChar char="•"/>
            </a:pPr>
            <a:r>
              <a:rPr lang="es-MX" sz="1600" dirty="0" smtClean="0">
                <a:solidFill>
                  <a:schemeClr val="bg2"/>
                </a:solidFill>
              </a:rPr>
              <a:t>128 mil usuarios diarios promedio</a:t>
            </a:r>
            <a:endParaRPr lang="es-MX" sz="1600" dirty="0">
              <a:solidFill>
                <a:schemeClr val="bg2"/>
              </a:solidFill>
            </a:endParaRPr>
          </a:p>
        </p:txBody>
      </p:sp>
      <p:sp>
        <p:nvSpPr>
          <p:cNvPr id="6" name="Google Shape;170;g133ae313096_0_16"/>
          <p:cNvSpPr txBox="1">
            <a:spLocks/>
          </p:cNvSpPr>
          <p:nvPr/>
        </p:nvSpPr>
        <p:spPr>
          <a:xfrm>
            <a:off x="-938048" y="-63318"/>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7" name="Google Shape;171;g133ae313096_0_16"/>
          <p:cNvSpPr txBox="1">
            <a:spLocks/>
          </p:cNvSpPr>
          <p:nvPr/>
        </p:nvSpPr>
        <p:spPr>
          <a:xfrm>
            <a:off x="594204" y="792447"/>
            <a:ext cx="10515600" cy="65066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Conclusión y Operación de la Línea 3 Mi Tren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spTree>
    <p:extLst>
      <p:ext uri="{BB962C8B-B14F-4D97-AF65-F5344CB8AC3E}">
        <p14:creationId xmlns:p14="http://schemas.microsoft.com/office/powerpoint/2010/main" val="19971998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0;g133ae313096_0_16"/>
          <p:cNvSpPr txBox="1">
            <a:spLocks/>
          </p:cNvSpPr>
          <p:nvPr/>
        </p:nvSpPr>
        <p:spPr>
          <a:xfrm>
            <a:off x="-938048" y="-63318"/>
            <a:ext cx="10515600" cy="1325700"/>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es-MX" sz="3600" b="1" dirty="0" smtClean="0">
                <a:solidFill>
                  <a:srgbClr val="1F3864"/>
                </a:solidFill>
                <a:latin typeface="Montserrat"/>
                <a:ea typeface="Montserrat"/>
                <a:cs typeface="Montserrat"/>
                <a:sym typeface="Montserrat"/>
              </a:rPr>
              <a:t>Avances en movilidad del AMG</a:t>
            </a:r>
            <a:endParaRPr lang="es-MX" sz="3600" b="1" dirty="0">
              <a:solidFill>
                <a:srgbClr val="1F3864"/>
              </a:solidFill>
              <a:latin typeface="Montserrat"/>
              <a:ea typeface="Montserrat"/>
              <a:cs typeface="Montserrat"/>
              <a:sym typeface="Montserrat"/>
            </a:endParaRPr>
          </a:p>
        </p:txBody>
      </p:sp>
      <p:sp>
        <p:nvSpPr>
          <p:cNvPr id="7" name="Google Shape;171;g133ae313096_0_16"/>
          <p:cNvSpPr txBox="1">
            <a:spLocks/>
          </p:cNvSpPr>
          <p:nvPr/>
        </p:nvSpPr>
        <p:spPr>
          <a:xfrm>
            <a:off x="594204" y="792447"/>
            <a:ext cx="10515600" cy="65066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97485" algn="just">
              <a:lnSpc>
                <a:spcPct val="110000"/>
              </a:lnSpc>
              <a:buClr>
                <a:srgbClr val="7F7F7F"/>
              </a:buClr>
              <a:buSzPts val="2100"/>
              <a:buFont typeface="Montserrat"/>
              <a:buChar char="•"/>
            </a:pPr>
            <a:r>
              <a:rPr lang="es-MX" sz="2100" b="1" dirty="0" smtClean="0">
                <a:solidFill>
                  <a:schemeClr val="tx2">
                    <a:lumMod val="50000"/>
                  </a:schemeClr>
                </a:solidFill>
                <a:latin typeface="Montserrat"/>
                <a:ea typeface="Montserrat"/>
                <a:cs typeface="Montserrat"/>
                <a:sym typeface="Montserrat"/>
              </a:rPr>
              <a:t>Conclusión y Operación de la Línea 3 Mi Tren</a:t>
            </a:r>
          </a:p>
          <a:p>
            <a:pPr indent="-64135" algn="just">
              <a:lnSpc>
                <a:spcPct val="110000"/>
              </a:lnSpc>
              <a:buClr>
                <a:schemeClr val="dk1"/>
              </a:buClr>
              <a:buSzPts val="2590"/>
              <a:buFont typeface="Arial" panose="020B0604020202020204" pitchFamily="34" charset="0"/>
              <a:buNone/>
            </a:pPr>
            <a:endParaRPr lang="es-MX" sz="2100" dirty="0">
              <a:solidFill>
                <a:srgbClr val="7F7F7F"/>
              </a:solidFill>
              <a:latin typeface="Montserrat"/>
              <a:ea typeface="Montserrat"/>
              <a:cs typeface="Montserrat"/>
              <a:sym typeface="Montserrat"/>
            </a:endParaRPr>
          </a:p>
        </p:txBody>
      </p:sp>
      <p:pic>
        <p:nvPicPr>
          <p:cNvPr id="8" name="WhatsApp Video 2022-06-14 at 2.08.38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178" y="1443108"/>
            <a:ext cx="8269721" cy="4651719"/>
          </a:xfrm>
          <a:prstGeom prst="rect">
            <a:avLst/>
          </a:prstGeom>
        </p:spPr>
      </p:pic>
    </p:spTree>
    <p:extLst>
      <p:ext uri="{BB962C8B-B14F-4D97-AF65-F5344CB8AC3E}">
        <p14:creationId xmlns:p14="http://schemas.microsoft.com/office/powerpoint/2010/main" val="32669963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Tema de Office">
  <a:themeElements>
    <a:clrScheme name="Personalizado 3">
      <a:dk1>
        <a:srgbClr val="595959"/>
      </a:dk1>
      <a:lt1>
        <a:srgbClr val="595959"/>
      </a:lt1>
      <a:dk2>
        <a:srgbClr val="595959"/>
      </a:dk2>
      <a:lt2>
        <a:srgbClr val="FFFFFF"/>
      </a:lt2>
      <a:accent1>
        <a:srgbClr val="4472C4"/>
      </a:accent1>
      <a:accent2>
        <a:srgbClr val="ED7D31"/>
      </a:accent2>
      <a:accent3>
        <a:srgbClr val="A5A5A5"/>
      </a:accent3>
      <a:accent4>
        <a:srgbClr val="FFC000"/>
      </a:accent4>
      <a:accent5>
        <a:srgbClr val="5B9BD5"/>
      </a:accent5>
      <a:accent6>
        <a:srgbClr val="70AD47"/>
      </a:accent6>
      <a:hlink>
        <a:srgbClr val="00206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xporail " id="{EEC47C67-7B50-4A8D-A354-75697CA25F66}" vid="{3B6B1666-0AD7-41B3-A9FD-5280B2CA18B3}"/>
    </a:ext>
  </a:extLst>
</a:theme>
</file>

<file path=docProps/app.xml><?xml version="1.0" encoding="utf-8"?>
<Properties xmlns="http://schemas.openxmlformats.org/officeDocument/2006/extended-properties" xmlns:vt="http://schemas.openxmlformats.org/officeDocument/2006/docPropsVTypes">
  <Template>Plantilla Exporail </Template>
  <TotalTime>258</TotalTime>
  <Words>1097</Words>
  <Application>Microsoft Office PowerPoint</Application>
  <PresentationFormat>Panorámica</PresentationFormat>
  <Paragraphs>154</Paragraphs>
  <Slides>23</Slides>
  <Notes>0</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Montserrat</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Karen Padilla Ballinas</dc:creator>
  <cp:lastModifiedBy>Karen Padilla Ballinas</cp:lastModifiedBy>
  <cp:revision>23</cp:revision>
  <dcterms:created xsi:type="dcterms:W3CDTF">2022-10-10T16:05:43Z</dcterms:created>
  <dcterms:modified xsi:type="dcterms:W3CDTF">2022-10-24T22:21:46Z</dcterms:modified>
</cp:coreProperties>
</file>